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6"/>
  </p:notesMasterIdLst>
  <p:sldIdLst>
    <p:sldId id="293" r:id="rId2"/>
    <p:sldId id="256" r:id="rId3"/>
    <p:sldId id="527" r:id="rId4"/>
    <p:sldId id="528" r:id="rId5"/>
    <p:sldId id="529" r:id="rId6"/>
    <p:sldId id="530" r:id="rId7"/>
    <p:sldId id="580" r:id="rId8"/>
    <p:sldId id="579" r:id="rId9"/>
    <p:sldId id="581" r:id="rId10"/>
    <p:sldId id="582" r:id="rId11"/>
    <p:sldId id="533" r:id="rId12"/>
    <p:sldId id="534" r:id="rId13"/>
    <p:sldId id="535" r:id="rId14"/>
    <p:sldId id="536" r:id="rId15"/>
    <p:sldId id="537" r:id="rId16"/>
    <p:sldId id="547" r:id="rId17"/>
    <p:sldId id="548" r:id="rId18"/>
    <p:sldId id="549" r:id="rId19"/>
    <p:sldId id="591" r:id="rId20"/>
    <p:sldId id="590" r:id="rId21"/>
    <p:sldId id="592" r:id="rId22"/>
    <p:sldId id="550" r:id="rId23"/>
    <p:sldId id="551" r:id="rId24"/>
    <p:sldId id="552" r:id="rId25"/>
    <p:sldId id="587" r:id="rId26"/>
    <p:sldId id="588" r:id="rId27"/>
    <p:sldId id="644" r:id="rId28"/>
    <p:sldId id="645" r:id="rId29"/>
    <p:sldId id="553" r:id="rId30"/>
    <p:sldId id="593" r:id="rId31"/>
    <p:sldId id="594" r:id="rId32"/>
    <p:sldId id="595" r:id="rId33"/>
    <p:sldId id="596" r:id="rId34"/>
    <p:sldId id="597" r:id="rId35"/>
    <p:sldId id="599" r:id="rId36"/>
    <p:sldId id="538" r:id="rId37"/>
    <p:sldId id="540" r:id="rId38"/>
    <p:sldId id="541" r:id="rId39"/>
    <p:sldId id="542" r:id="rId40"/>
    <p:sldId id="543" r:id="rId41"/>
    <p:sldId id="539" r:id="rId42"/>
    <p:sldId id="544" r:id="rId43"/>
    <p:sldId id="545" r:id="rId44"/>
    <p:sldId id="638" r:id="rId45"/>
    <p:sldId id="639" r:id="rId46"/>
    <p:sldId id="640" r:id="rId47"/>
    <p:sldId id="641" r:id="rId48"/>
    <p:sldId id="546" r:id="rId49"/>
    <p:sldId id="554" r:id="rId50"/>
    <p:sldId id="555" r:id="rId51"/>
    <p:sldId id="556" r:id="rId52"/>
    <p:sldId id="559" r:id="rId53"/>
    <p:sldId id="560" r:id="rId54"/>
    <p:sldId id="557" r:id="rId55"/>
    <p:sldId id="558" r:id="rId56"/>
    <p:sldId id="584" r:id="rId57"/>
    <p:sldId id="585" r:id="rId58"/>
    <p:sldId id="561" r:id="rId59"/>
    <p:sldId id="646" r:id="rId60"/>
    <p:sldId id="648" r:id="rId61"/>
    <p:sldId id="649" r:id="rId62"/>
    <p:sldId id="647" r:id="rId63"/>
    <p:sldId id="562" r:id="rId64"/>
    <p:sldId id="569" r:id="rId65"/>
    <p:sldId id="570" r:id="rId66"/>
    <p:sldId id="571" r:id="rId67"/>
    <p:sldId id="563" r:id="rId68"/>
    <p:sldId id="564" r:id="rId69"/>
    <p:sldId id="565" r:id="rId70"/>
    <p:sldId id="566" r:id="rId71"/>
    <p:sldId id="567" r:id="rId72"/>
    <p:sldId id="568" r:id="rId73"/>
    <p:sldId id="650" r:id="rId74"/>
    <p:sldId id="651" r:id="rId75"/>
    <p:sldId id="652" r:id="rId76"/>
    <p:sldId id="653" r:id="rId77"/>
    <p:sldId id="654" r:id="rId78"/>
    <p:sldId id="655" r:id="rId79"/>
    <p:sldId id="656" r:id="rId80"/>
    <p:sldId id="657" r:id="rId81"/>
    <p:sldId id="658" r:id="rId82"/>
    <p:sldId id="659" r:id="rId83"/>
    <p:sldId id="660" r:id="rId84"/>
    <p:sldId id="661" r:id="rId85"/>
    <p:sldId id="662" r:id="rId86"/>
    <p:sldId id="663" r:id="rId87"/>
    <p:sldId id="664" r:id="rId88"/>
    <p:sldId id="665" r:id="rId89"/>
    <p:sldId id="666" r:id="rId90"/>
    <p:sldId id="667" r:id="rId91"/>
    <p:sldId id="668" r:id="rId92"/>
    <p:sldId id="669" r:id="rId93"/>
    <p:sldId id="670" r:id="rId94"/>
    <p:sldId id="671" r:id="rId95"/>
    <p:sldId id="672" r:id="rId96"/>
    <p:sldId id="673" r:id="rId97"/>
    <p:sldId id="674" r:id="rId98"/>
    <p:sldId id="675" r:id="rId99"/>
    <p:sldId id="676" r:id="rId100"/>
    <p:sldId id="677" r:id="rId101"/>
    <p:sldId id="678" r:id="rId102"/>
    <p:sldId id="679" r:id="rId103"/>
    <p:sldId id="680" r:id="rId104"/>
    <p:sldId id="681" r:id="rId105"/>
    <p:sldId id="682" r:id="rId106"/>
    <p:sldId id="683" r:id="rId107"/>
    <p:sldId id="684" r:id="rId108"/>
    <p:sldId id="685" r:id="rId109"/>
    <p:sldId id="686" r:id="rId110"/>
    <p:sldId id="687" r:id="rId111"/>
    <p:sldId id="688" r:id="rId112"/>
    <p:sldId id="689" r:id="rId113"/>
    <p:sldId id="690" r:id="rId114"/>
    <p:sldId id="691" r:id="rId115"/>
    <p:sldId id="692" r:id="rId116"/>
    <p:sldId id="693" r:id="rId117"/>
    <p:sldId id="694" r:id="rId118"/>
    <p:sldId id="695" r:id="rId119"/>
    <p:sldId id="696" r:id="rId120"/>
    <p:sldId id="697" r:id="rId121"/>
    <p:sldId id="698" r:id="rId122"/>
    <p:sldId id="572" r:id="rId123"/>
    <p:sldId id="573" r:id="rId124"/>
    <p:sldId id="637" r:id="rId125"/>
    <p:sldId id="574" r:id="rId126"/>
    <p:sldId id="636" r:id="rId127"/>
    <p:sldId id="575" r:id="rId128"/>
    <p:sldId id="576" r:id="rId129"/>
    <p:sldId id="577" r:id="rId130"/>
    <p:sldId id="578" r:id="rId131"/>
    <p:sldId id="600" r:id="rId132"/>
    <p:sldId id="601" r:id="rId133"/>
    <p:sldId id="602" r:id="rId134"/>
    <p:sldId id="603" r:id="rId135"/>
    <p:sldId id="604" r:id="rId136"/>
    <p:sldId id="605" r:id="rId137"/>
    <p:sldId id="606" r:id="rId138"/>
    <p:sldId id="607" r:id="rId139"/>
    <p:sldId id="610" r:id="rId140"/>
    <p:sldId id="608" r:id="rId141"/>
    <p:sldId id="611" r:id="rId142"/>
    <p:sldId id="612" r:id="rId143"/>
    <p:sldId id="613" r:id="rId144"/>
    <p:sldId id="614" r:id="rId145"/>
    <p:sldId id="615" r:id="rId146"/>
    <p:sldId id="616" r:id="rId147"/>
    <p:sldId id="617" r:id="rId148"/>
    <p:sldId id="618" r:id="rId149"/>
    <p:sldId id="619" r:id="rId150"/>
    <p:sldId id="620" r:id="rId151"/>
    <p:sldId id="621" r:id="rId152"/>
    <p:sldId id="622" r:id="rId153"/>
    <p:sldId id="623" r:id="rId154"/>
    <p:sldId id="624" r:id="rId155"/>
    <p:sldId id="625" r:id="rId156"/>
    <p:sldId id="626" r:id="rId157"/>
    <p:sldId id="627" r:id="rId158"/>
    <p:sldId id="628" r:id="rId159"/>
    <p:sldId id="629" r:id="rId160"/>
    <p:sldId id="630" r:id="rId161"/>
    <p:sldId id="631" r:id="rId162"/>
    <p:sldId id="632" r:id="rId163"/>
    <p:sldId id="633" r:id="rId164"/>
    <p:sldId id="634" r:id="rId165"/>
    <p:sldId id="699" r:id="rId166"/>
    <p:sldId id="700" r:id="rId167"/>
    <p:sldId id="701" r:id="rId168"/>
    <p:sldId id="702" r:id="rId169"/>
    <p:sldId id="703" r:id="rId170"/>
    <p:sldId id="704" r:id="rId171"/>
    <p:sldId id="705" r:id="rId172"/>
    <p:sldId id="706" r:id="rId173"/>
    <p:sldId id="707" r:id="rId174"/>
    <p:sldId id="708" r:id="rId175"/>
    <p:sldId id="709" r:id="rId176"/>
    <p:sldId id="710" r:id="rId177"/>
    <p:sldId id="711" r:id="rId178"/>
    <p:sldId id="712" r:id="rId179"/>
    <p:sldId id="713" r:id="rId180"/>
    <p:sldId id="714" r:id="rId181"/>
    <p:sldId id="715" r:id="rId182"/>
    <p:sldId id="716" r:id="rId183"/>
    <p:sldId id="717" r:id="rId184"/>
    <p:sldId id="289" r:id="rId185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CLPS" initials="CLPS" lastIdx="1" clrIdx="6"/>
  <p:cmAuthor id="1" name="Matthew Tang" initials="MT" lastIdx="2" clrIdx="0">
    <p:extLst>
      <p:ext uri="{19B8F6BF-5375-455C-9EA6-DF929625EA0E}">
        <p15:presenceInfo xmlns:p15="http://schemas.microsoft.com/office/powerpoint/2012/main" userId="S::matthew.tang_clpsgbs.com#ext#@clpstechnologyhongkongcolim.onmicrosoft.com::87eeb0d3-70eb-4806-863f-df882139c0dd" providerId="AD"/>
      </p:ext>
    </p:extLst>
  </p:cmAuthor>
  <p:cmAuthor id="2" name="Matthew Tang" initials="MT [2]" lastIdx="13" clrIdx="1">
    <p:extLst>
      <p:ext uri="{19B8F6BF-5375-455C-9EA6-DF929625EA0E}">
        <p15:presenceInfo xmlns:p15="http://schemas.microsoft.com/office/powerpoint/2012/main" userId="Matthew Tang" providerId="None"/>
      </p:ext>
    </p:extLst>
  </p:cmAuthor>
  <p:cmAuthor id="3" name="Tarzan The CLPS" initials="TTC" lastIdx="3" clrIdx="2">
    <p:extLst>
      <p:ext uri="{19B8F6BF-5375-455C-9EA6-DF929625EA0E}">
        <p15:presenceInfo xmlns:p15="http://schemas.microsoft.com/office/powerpoint/2012/main" userId="a267c1eb53b60c52" providerId="Windows Live"/>
      </p:ext>
    </p:extLst>
  </p:cmAuthor>
  <p:cmAuthor id="4" name="user" initials="u" lastIdx="4" clrIdx="3">
    <p:extLst>
      <p:ext uri="{19B8F6BF-5375-455C-9EA6-DF929625EA0E}">
        <p15:presenceInfo xmlns:p15="http://schemas.microsoft.com/office/powerpoint/2012/main" userId="user" providerId="None"/>
      </p:ext>
    </p:extLst>
  </p:cmAuthor>
  <p:cmAuthor id="5" name="Way Tsang" initials="WT" lastIdx="2" clrIdx="4">
    <p:extLst>
      <p:ext uri="{19B8F6BF-5375-455C-9EA6-DF929625EA0E}">
        <p15:presenceInfo xmlns:p15="http://schemas.microsoft.com/office/powerpoint/2012/main" userId="S::wtsang@kbquest.com::c42e86c7-1da8-4ed4-8571-d0e08e300bae" providerId="AD"/>
      </p:ext>
    </p:extLst>
  </p:cmAuthor>
  <p:cmAuthor id="6" name="Rhon" initials="R" lastIdx="1" clrIdx="5">
    <p:extLst>
      <p:ext uri="{19B8F6BF-5375-455C-9EA6-DF929625EA0E}">
        <p15:presenceInfo xmlns:p15="http://schemas.microsoft.com/office/powerpoint/2012/main" userId="S-1-5-21-556607371-2117725872-1013959284-140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84BE"/>
    <a:srgbClr val="9966FF"/>
    <a:srgbClr val="9999FF"/>
    <a:srgbClr val="CF5B3B"/>
    <a:srgbClr val="E13F1F"/>
    <a:srgbClr val="DF6921"/>
    <a:srgbClr val="FF9900"/>
    <a:srgbClr val="2B3889"/>
    <a:srgbClr val="25A3DA"/>
    <a:srgbClr val="1C5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8" autoAdjust="0"/>
    <p:restoredTop sz="91273" autoAdjust="0"/>
  </p:normalViewPr>
  <p:slideViewPr>
    <p:cSldViewPr snapToGrid="0">
      <p:cViewPr varScale="1">
        <p:scale>
          <a:sx n="86" d="100"/>
          <a:sy n="86" d="100"/>
        </p:scale>
        <p:origin x="59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8056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8056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fld id="{D9E03076-B169-714D-872A-5B70E7A25F49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6" tIns="46273" rIns="92546" bIns="462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2546" tIns="46273" rIns="92546" bIns="46273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47DA33AE-D0D3-FD4E-98EA-5553C137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36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A33AE-D0D3-FD4E-98EA-5553C1370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50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A33AE-D0D3-FD4E-98EA-5553C1370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50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幻灯片图像占位符 1">
            <a:extLst>
              <a:ext uri="{FF2B5EF4-FFF2-40B4-BE49-F238E27FC236}">
                <a16:creationId xmlns:a16="http://schemas.microsoft.com/office/drawing/2014/main" id="{932898BC-E63D-4FD2-BC64-EDC38F703D5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6611" name="备注占位符 2">
            <a:extLst>
              <a:ext uri="{FF2B5EF4-FFF2-40B4-BE49-F238E27FC236}">
                <a16:creationId xmlns:a16="http://schemas.microsoft.com/office/drawing/2014/main" id="{DA395EE7-6780-434C-9429-342ABAE40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6612" name="灯片编号占位符 3">
            <a:extLst>
              <a:ext uri="{FF2B5EF4-FFF2-40B4-BE49-F238E27FC236}">
                <a16:creationId xmlns:a16="http://schemas.microsoft.com/office/drawing/2014/main" id="{314C1B63-5F86-4569-814A-0927D8E905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F122F55-0642-49D4-BF48-9E97F97A77D8}" type="slidenum">
              <a:rPr lang="zh-CN" altLang="en-US" sz="1200">
                <a:latin typeface="Comic Sans MS" panose="030F0702030302020204" pitchFamily="66" charset="0"/>
              </a:rPr>
              <a:pPr eaLnBrk="1" hangingPunct="1"/>
              <a:t>31</a:t>
            </a:fld>
            <a:endParaRPr lang="zh-CN" altLang="en-US" sz="120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527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71709-8F04-9E45-8B87-18B4EB7D8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BD2D70-0873-C742-9514-56112E9207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21464-BDDF-074F-A67E-85D3D68F0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3D23B-8706-304D-AB8C-067E8C0A2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92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90CF1-C0D4-AC4A-91EA-3796DDF0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D65FCC-07EF-3549-A4DD-11280F949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017EB-255B-9E42-94D3-72D69A2EE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0E4ED-521E-D54B-A6BB-1CA5BF9E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E30AA-DB4A-4F43-AC38-37AB76193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D3A438-DDFB-2D40-B63B-99D1D45A3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31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FFA8A4-BC6A-0D4C-9FE8-6B8D50F66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961297-779C-4C4C-963A-95AD1FD60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8FB3E-BCD2-AA42-817A-16658BBC8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19946-7C9F-C143-963B-DADA44BE1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89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>
            <a:extLst>
              <a:ext uri="{FF2B5EF4-FFF2-40B4-BE49-F238E27FC236}">
                <a16:creationId xmlns:a16="http://schemas.microsoft.com/office/drawing/2014/main" id="{EBA540A6-5C29-49B8-9A63-63D98B7A72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D8505689-154A-4024-B703-1AA83958ED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id="{BE7CF9D8-A46B-4BE0-B690-2A2E91D0FC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A06EDE-006A-4D42-B849-924F77141E69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10971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5D87D-AE43-7F4B-A5D4-19959738D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AD300-B631-4747-8846-11F42F55D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28E73-B588-0446-A662-E66E9FDE1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4E5EB-FE69-2F4B-A225-BC2A16F8E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1072F-024C-534B-A549-1CF274741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D3A438-DDFB-2D40-B63B-99D1D45A3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37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D0CAA-AF10-404F-919A-5AEF2790E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57883-2383-CF40-BE1D-8BA8CA4C2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5528E-5517-5342-AD44-925866F2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FFFED-C212-044E-A309-9284C53A6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5952F-9CE3-6E42-914F-2B0F4C28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D3A438-DDFB-2D40-B63B-99D1D45A3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03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3B49F-F5AC-2944-9215-C6331C259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E6D40-BB6E-324C-BD8B-F8F59BA5F1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CF1EBB-5A11-7D40-A647-892AA8020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1E35E-E7D2-3542-8914-229075983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E2662-5D4B-CE42-ACD9-8F5E8221E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787FD-3D5A-524C-B4AA-68A1D83C4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D3A438-DDFB-2D40-B63B-99D1D45A3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85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A9C77-1790-1F45-B57B-793915967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F4BA5-BA29-0944-A388-B33AFABE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D501C-64E8-7741-A02F-158691154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280D58-19D8-7148-8A3B-ED29767D0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11534B-5C0D-CF40-B928-1C58D26CB5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0633B6-EEF2-CD48-811F-AA22FDE1D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91B6A7-4D63-CA4A-9DFF-D5576097A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68DFC5-93AA-084B-841A-E32D93CD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D3A438-DDFB-2D40-B63B-99D1D45A3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50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A587F-A8BE-8845-B259-A731A1E0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197FB-D144-B344-BA06-3E275772D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399E2-F574-8641-89E8-3640DB87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E16F3-1146-7C4E-82FC-F757E331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D3A438-DDFB-2D40-B63B-99D1D45A3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54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68">
            <a:extLst>
              <a:ext uri="{FF2B5EF4-FFF2-40B4-BE49-F238E27FC236}">
                <a16:creationId xmlns:a16="http://schemas.microsoft.com/office/drawing/2014/main" id="{7E2AF69A-F6D9-5348-A1DE-162C2F262470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gradFill flip="none" rotWithShape="1">
            <a:gsLst>
              <a:gs pos="0">
                <a:srgbClr val="003047"/>
              </a:gs>
              <a:gs pos="20000">
                <a:srgbClr val="003047"/>
              </a:gs>
              <a:gs pos="69000">
                <a:srgbClr val="002558"/>
              </a:gs>
              <a:gs pos="97000">
                <a:srgbClr val="003047"/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0" descr="E:\Lenny.LI\~desktop\0suTyFFJgA副本.png">
            <a:extLst>
              <a:ext uri="{FF2B5EF4-FFF2-40B4-BE49-F238E27FC236}">
                <a16:creationId xmlns:a16="http://schemas.microsoft.com/office/drawing/2014/main" id="{E4EE241A-D2F8-614F-8227-4B4E3469D12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5912" y="5979402"/>
            <a:ext cx="2389788" cy="98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FB5BC7-2004-FD49-BCBB-687928F681FF}"/>
              </a:ext>
            </a:extLst>
          </p:cNvPr>
          <p:cNvSpPr txBox="1"/>
          <p:nvPr userDrawn="1"/>
        </p:nvSpPr>
        <p:spPr>
          <a:xfrm>
            <a:off x="7106479" y="6472645"/>
            <a:ext cx="4930812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© 2019 C</a:t>
            </a:r>
            <a:r>
              <a:rPr lang="en-US" sz="1050">
                <a:solidFill>
                  <a:srgbClr val="F8C7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</a:t>
            </a:r>
            <a:r>
              <a:rPr lang="en-US" sz="105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PS Inc. All rights reserved. </a:t>
            </a:r>
          </a:p>
          <a:p>
            <a:pPr algn="r"/>
            <a:r>
              <a:rPr lang="en-US" sz="80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Any unauthorized copying or distribution of this material is prohibited.</a:t>
            </a:r>
          </a:p>
          <a:p>
            <a:endParaRPr lang="en-US" sz="1000">
              <a:solidFill>
                <a:schemeClr val="bg1">
                  <a:lumMod val="7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696B82-C3EB-B74E-8F69-DDE52A011841}"/>
              </a:ext>
            </a:extLst>
          </p:cNvPr>
          <p:cNvSpPr txBox="1"/>
          <p:nvPr userDrawn="1"/>
        </p:nvSpPr>
        <p:spPr>
          <a:xfrm>
            <a:off x="9135291" y="252549"/>
            <a:ext cx="2516778" cy="45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6" name="Picture 7" descr="A picture containing wheel, drawing&#10;&#10;Description automatically generated">
            <a:extLst>
              <a:ext uri="{FF2B5EF4-FFF2-40B4-BE49-F238E27FC236}">
                <a16:creationId xmlns:a16="http://schemas.microsoft.com/office/drawing/2014/main" id="{FE51BA8D-7FC7-420B-B1A9-9F63698F53F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192" y="6263122"/>
            <a:ext cx="924248" cy="380228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B5CE16F3-1146-7C4E-82FC-F757E331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1159" y="6174470"/>
            <a:ext cx="2743200" cy="365125"/>
          </a:xfrm>
          <a:prstGeom prst="rect">
            <a:avLst/>
          </a:prstGeom>
        </p:spPr>
        <p:txBody>
          <a:bodyPr/>
          <a:lstStyle>
            <a:lvl1pPr marL="0" algn="r" defTabSz="914400" rtl="0" eaLnBrk="1" latinLnBrk="0" hangingPunct="1">
              <a:defRPr lang="en-US" sz="1200" b="1" kern="1200" smtClean="0">
                <a:solidFill>
                  <a:schemeClr val="bg1"/>
                </a:solidFill>
                <a:latin typeface="Arial"/>
                <a:ea typeface="黑体"/>
                <a:cs typeface="Open Sans" panose="020B0606030504020204" pitchFamily="34" charset="0"/>
              </a:defRPr>
            </a:lvl1pPr>
          </a:lstStyle>
          <a:p>
            <a:fld id="{CAD3A438-DDFB-2D40-B63B-99D1D45A3BA4}" type="slidenum">
              <a:rPr lang="en-US" altLang="zh-CN" smtClean="0"/>
              <a:pPr/>
              <a:t>‹#›</a:t>
            </a:fld>
            <a:r>
              <a:rPr lang="zh-CN" altLang="en-US" dirty="0"/>
              <a:t> </a:t>
            </a:r>
            <a:r>
              <a:rPr lang="en-US" altLang="zh-CN" dirty="0"/>
              <a:t>/ 15</a:t>
            </a:r>
            <a:endParaRPr lang="zh-CN" altLang="en-US" dirty="0"/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6383FDBE-1F39-704B-8043-439F10A28E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15926"/>
            <a:ext cx="6731877" cy="585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60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0A35D-8AC9-F045-8745-C5B52F128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DB470-E182-8A41-9049-27CE54C77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6277D-9B39-A947-9661-2ACD783F2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20394-8093-7648-A62E-DA09EFE3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435D30-D1C3-E940-8B18-6DAECC557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307AE-2625-FB49-A551-E92DB276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D3A438-DDFB-2D40-B63B-99D1D45A3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83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EBED9-1D6F-A245-AFCF-0827623A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7C4C03-3EB0-B84F-B3E8-E391211145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0E744-259F-4E4A-AC42-D2E44D997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0E2D2-7CFE-8743-AB42-EE9540D7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0527-5A77-9E43-8087-517F28ABA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9B1CE-E85F-1D4D-A398-E4E307875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D3A438-DDFB-2D40-B63B-99D1D45A3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72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B1F26-3BE4-3F4F-A458-9361C65E9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06441-0FEF-2742-81B4-70B82B9D8C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D6365-9C5B-B940-AC4B-46660EFFC5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44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noob.com/tags/tag-th.html" TargetMode="External"/><Relationship Id="rId2" Type="http://schemas.openxmlformats.org/officeDocument/2006/relationships/hyperlink" Target="https://www.runoob.com/tags/tag-tr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unoob.com/tags/tag-td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noob.com/tags/att-table-bgcolor.html" TargetMode="External"/><Relationship Id="rId2" Type="http://schemas.openxmlformats.org/officeDocument/2006/relationships/hyperlink" Target="https://www.runoob.com/tags/att-table-align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unoob.com/tags/att-table-cellspacing.html" TargetMode="External"/><Relationship Id="rId5" Type="http://schemas.openxmlformats.org/officeDocument/2006/relationships/hyperlink" Target="https://www.runoob.com/tags/att-table-cellpadding.html" TargetMode="External"/><Relationship Id="rId4" Type="http://schemas.openxmlformats.org/officeDocument/2006/relationships/hyperlink" Target="https://www.runoob.com/tags/att-table-border.html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noob.com/tags/att-table-rules.html" TargetMode="External"/><Relationship Id="rId2" Type="http://schemas.openxmlformats.org/officeDocument/2006/relationships/hyperlink" Target="https://www.runoob.com/tags/att-table-frame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runoob.com/tags/att-table-width.html" TargetMode="External"/><Relationship Id="rId4" Type="http://schemas.openxmlformats.org/officeDocument/2006/relationships/hyperlink" Target="https://www.runoob.com/tags/att-table-summary.html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noob.com/tags/att-td-align.html" TargetMode="External"/><Relationship Id="rId7" Type="http://schemas.openxmlformats.org/officeDocument/2006/relationships/hyperlink" Target="https://www.runoob.com/tags/att-td-charoff.html" TargetMode="External"/><Relationship Id="rId2" Type="http://schemas.openxmlformats.org/officeDocument/2006/relationships/hyperlink" Target="https://www.runoob.com/tags/att-td-abbr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unoob.com/tags/att-td-char.html" TargetMode="External"/><Relationship Id="rId5" Type="http://schemas.openxmlformats.org/officeDocument/2006/relationships/hyperlink" Target="https://www.runoob.com/tags/att-td-bgcolor.html" TargetMode="External"/><Relationship Id="rId4" Type="http://schemas.openxmlformats.org/officeDocument/2006/relationships/hyperlink" Target="https://www.runoob.com/tags/att-td-axis.html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noob.com/tags/att-td-headers.html" TargetMode="External"/><Relationship Id="rId7" Type="http://schemas.openxmlformats.org/officeDocument/2006/relationships/hyperlink" Target="https://www.runoob.com/tags/att-td-scope.html" TargetMode="External"/><Relationship Id="rId2" Type="http://schemas.openxmlformats.org/officeDocument/2006/relationships/hyperlink" Target="https://www.runoob.com/tags/att-td-colspan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unoob.com/tags/att-td-rowspan.html" TargetMode="External"/><Relationship Id="rId5" Type="http://schemas.openxmlformats.org/officeDocument/2006/relationships/hyperlink" Target="https://www.runoob.com/tags/att-td-nowrap.html" TargetMode="External"/><Relationship Id="rId4" Type="http://schemas.openxmlformats.org/officeDocument/2006/relationships/hyperlink" Target="https://www.runoob.com/tags/att-td-height.html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noob.com/tags/att-td-width.html" TargetMode="External"/><Relationship Id="rId2" Type="http://schemas.openxmlformats.org/officeDocument/2006/relationships/hyperlink" Target="https://www.runoob.com/tags/att-td-valign.html" TargetMode="Externa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outdoor, nature, mountain, water&#10;&#10;Description automatically generated">
            <a:extLst>
              <a:ext uri="{FF2B5EF4-FFF2-40B4-BE49-F238E27FC236}">
                <a16:creationId xmlns:a16="http://schemas.microsoft.com/office/drawing/2014/main" id="{87BE1BA2-812A-CF4B-8F3D-550EF93937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7C1163-A916-4F32-B44F-ECD290BC0A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8" name="Picture 7" descr="A picture containing wheel, drawing&#10;&#10;Description automatically generated">
            <a:extLst>
              <a:ext uri="{FF2B5EF4-FFF2-40B4-BE49-F238E27FC236}">
                <a16:creationId xmlns:a16="http://schemas.microsoft.com/office/drawing/2014/main" id="{FE51BA8D-7FC7-420B-B1A9-9F63698F53F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2621" y="246442"/>
            <a:ext cx="1401382" cy="576518"/>
          </a:xfrm>
          <a:prstGeom prst="rect">
            <a:avLst/>
          </a:prstGeom>
        </p:spPr>
      </p:pic>
      <p:sp>
        <p:nvSpPr>
          <p:cNvPr id="14" name="Rectangle 5">
            <a:extLst>
              <a:ext uri="{FF2B5EF4-FFF2-40B4-BE49-F238E27FC236}">
                <a16:creationId xmlns:a16="http://schemas.microsoft.com/office/drawing/2014/main" id="{29407BBC-2FAB-3648-A3C6-612A4D10EA9B}"/>
              </a:ext>
            </a:extLst>
          </p:cNvPr>
          <p:cNvSpPr/>
          <p:nvPr/>
        </p:nvSpPr>
        <p:spPr>
          <a:xfrm>
            <a:off x="1" y="2465535"/>
            <a:ext cx="12192000" cy="2228385"/>
          </a:xfrm>
          <a:prstGeom prst="rect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ea typeface="黑体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22415" y="2764339"/>
            <a:ext cx="7529305" cy="1592603"/>
            <a:chOff x="1553735" y="2657658"/>
            <a:chExt cx="6264000" cy="1324963"/>
          </a:xfrm>
        </p:grpSpPr>
        <p:sp>
          <p:nvSpPr>
            <p:cNvPr id="7" name="矩形 6"/>
            <p:cNvSpPr/>
            <p:nvPr/>
          </p:nvSpPr>
          <p:spPr>
            <a:xfrm>
              <a:off x="2418569" y="2657658"/>
              <a:ext cx="4562571" cy="6401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黑体"/>
                  <a:cs typeface="Arial" panose="020B0604020202020204" pitchFamily="34" charset="0"/>
                </a:rPr>
                <a:t>CLPS Incorporation</a:t>
              </a:r>
              <a:endPara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黑体"/>
                <a:cs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627669" y="3598540"/>
              <a:ext cx="3888660" cy="384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cap="all" dirty="0">
                  <a:solidFill>
                    <a:schemeClr val="bg1"/>
                  </a:solidFill>
                  <a:latin typeface="Arial"/>
                  <a:ea typeface="黑体"/>
                  <a:cs typeface="Arial" panose="020B0604020202020204" pitchFamily="34" charset="0"/>
                </a:rPr>
                <a:t>Nasdaq:</a:t>
              </a:r>
              <a:r>
                <a:rPr lang="zh-CN" altLang="en-US" sz="2400" cap="all" dirty="0">
                  <a:solidFill>
                    <a:schemeClr val="bg1"/>
                  </a:solidFill>
                  <a:latin typeface="Arial"/>
                  <a:ea typeface="黑体"/>
                  <a:cs typeface="Arial" panose="020B0604020202020204" pitchFamily="34" charset="0"/>
                </a:rPr>
                <a:t> </a:t>
              </a:r>
              <a:r>
                <a:rPr lang="en-US" altLang="zh-CN" sz="2400" cap="all" dirty="0">
                  <a:solidFill>
                    <a:schemeClr val="bg1"/>
                  </a:solidFill>
                  <a:latin typeface="Arial"/>
                  <a:ea typeface="黑体"/>
                  <a:cs typeface="Arial" panose="020B0604020202020204" pitchFamily="34" charset="0"/>
                </a:rPr>
                <a:t>CLPS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1553735" y="3454400"/>
              <a:ext cx="6264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0444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>
            <a:extLst>
              <a:ext uri="{FF2B5EF4-FFF2-40B4-BE49-F238E27FC236}">
                <a16:creationId xmlns:a16="http://schemas.microsoft.com/office/drawing/2014/main" id="{2539B253-9FA1-4A33-84C5-D83BDA9FF4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/>
              <a:t>HTML </a:t>
            </a:r>
            <a:r>
              <a:rPr lang="zh-CN" altLang="en-US"/>
              <a:t>结构</a:t>
            </a:r>
          </a:p>
        </p:txBody>
      </p:sp>
      <p:sp>
        <p:nvSpPr>
          <p:cNvPr id="11267" name="内容占位符 2">
            <a:extLst>
              <a:ext uri="{FF2B5EF4-FFF2-40B4-BE49-F238E27FC236}">
                <a16:creationId xmlns:a16="http://schemas.microsoft.com/office/drawing/2014/main" id="{FAEDCF29-16E5-4EF2-ACA9-6DEF0C5DA9B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eaLnBrk="1" hangingPunct="1"/>
            <a:r>
              <a:rPr lang="en-US" altLang="zh-CN" b="1" dirty="0"/>
              <a:t>&lt;html&gt;</a:t>
            </a:r>
            <a:endParaRPr lang="zh-CN" altLang="zh-CN" dirty="0"/>
          </a:p>
          <a:p>
            <a:pPr eaLnBrk="1" hangingPunct="1"/>
            <a:r>
              <a:rPr lang="en-US" altLang="zh-CN" b="1" dirty="0"/>
              <a:t>&lt;head&gt;</a:t>
            </a:r>
            <a:endParaRPr lang="zh-CN" altLang="zh-CN" dirty="0"/>
          </a:p>
          <a:p>
            <a:pPr eaLnBrk="1" hangingPunct="1"/>
            <a:r>
              <a:rPr lang="en-US" altLang="zh-CN" b="1" dirty="0"/>
              <a:t>&lt;title&gt;</a:t>
            </a:r>
            <a:r>
              <a:rPr lang="zh-CN" altLang="zh-CN" b="1" dirty="0"/>
              <a:t>第一个</a:t>
            </a:r>
            <a:r>
              <a:rPr lang="en-US" altLang="zh-CN" b="1" dirty="0"/>
              <a:t>HTML</a:t>
            </a:r>
            <a:r>
              <a:rPr lang="zh-CN" altLang="zh-CN" b="1" dirty="0"/>
              <a:t>示例</a:t>
            </a:r>
            <a:r>
              <a:rPr lang="en-US" altLang="zh-CN" b="1" dirty="0"/>
              <a:t>&lt;/title&gt;</a:t>
            </a:r>
            <a:endParaRPr lang="zh-CN" altLang="zh-CN" dirty="0"/>
          </a:p>
          <a:p>
            <a:pPr eaLnBrk="1" hangingPunct="1"/>
            <a:r>
              <a:rPr lang="en-US" altLang="zh-CN" b="1" dirty="0"/>
              <a:t>&lt;/head&gt;</a:t>
            </a:r>
            <a:endParaRPr lang="zh-CN" altLang="zh-CN" dirty="0"/>
          </a:p>
          <a:p>
            <a:pPr eaLnBrk="1" hangingPunct="1"/>
            <a:r>
              <a:rPr lang="en-US" altLang="zh-CN" b="1" dirty="0"/>
              <a:t>&lt;body&gt;</a:t>
            </a:r>
            <a:endParaRPr lang="zh-CN" altLang="zh-CN" dirty="0"/>
          </a:p>
          <a:p>
            <a:pPr eaLnBrk="1" hangingPunct="1"/>
            <a:r>
              <a:rPr lang="en-US" altLang="zh-CN" b="1" dirty="0"/>
              <a:t>HTML</a:t>
            </a:r>
            <a:r>
              <a:rPr lang="zh-CN" altLang="zh-CN" b="1" dirty="0"/>
              <a:t>的基本结构。</a:t>
            </a:r>
            <a:endParaRPr lang="zh-CN" altLang="zh-CN" dirty="0"/>
          </a:p>
          <a:p>
            <a:pPr eaLnBrk="1" hangingPunct="1"/>
            <a:r>
              <a:rPr lang="en-US" altLang="zh-CN" b="1" dirty="0"/>
              <a:t>&lt;/body&gt;</a:t>
            </a:r>
            <a:endParaRPr lang="zh-CN" altLang="zh-CN" dirty="0"/>
          </a:p>
          <a:p>
            <a:pPr eaLnBrk="1" hangingPunct="1"/>
            <a:r>
              <a:rPr lang="en-US" altLang="zh-CN" b="1" dirty="0"/>
              <a:t>&lt;/html&gt;</a:t>
            </a:r>
            <a:endParaRPr lang="zh-CN" altLang="zh-CN" dirty="0"/>
          </a:p>
          <a:p>
            <a:pPr eaLnBrk="1" hangingPunct="1"/>
            <a:endParaRPr lang="zh-CN" altLang="en-US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>
            <a:extLst>
              <a:ext uri="{FF2B5EF4-FFF2-40B4-BE49-F238E27FC236}">
                <a16:creationId xmlns:a16="http://schemas.microsoft.com/office/drawing/2014/main" id="{EBA8AE17-B4FB-44C8-8A7F-60F0632BD8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" t="1187" r="-340" b="-1187"/>
          <a:stretch/>
        </p:blipFill>
        <p:spPr bwMode="auto">
          <a:xfrm>
            <a:off x="1980646" y="629746"/>
            <a:ext cx="7834313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3" name="Picture 2">
            <a:extLst>
              <a:ext uri="{FF2B5EF4-FFF2-40B4-BE49-F238E27FC236}">
                <a16:creationId xmlns:a16="http://schemas.microsoft.com/office/drawing/2014/main" id="{8B4C2791-D0DF-4A29-B9A1-73C88C64CC68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34399" y="638099"/>
            <a:ext cx="6877050" cy="4683125"/>
          </a:xfrm>
          <a:noFill/>
          <a:extLs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内容占位符 7" descr="44.jpg">
            <a:extLst>
              <a:ext uri="{FF2B5EF4-FFF2-40B4-BE49-F238E27FC236}">
                <a16:creationId xmlns:a16="http://schemas.microsoft.com/office/drawing/2014/main" id="{16106D20-8C78-4206-80A9-7824DB6C9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4" y="2133601"/>
            <a:ext cx="561657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7" name="标题 1">
            <a:extLst>
              <a:ext uri="{FF2B5EF4-FFF2-40B4-BE49-F238E27FC236}">
                <a16:creationId xmlns:a16="http://schemas.microsoft.com/office/drawing/2014/main" id="{A7E31078-3484-4B5E-A4E9-F4C80C8B4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375" y="1052513"/>
            <a:ext cx="68707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4400">
                <a:solidFill>
                  <a:schemeClr val="tx2"/>
                </a:solidFill>
              </a:rPr>
              <a:t>设置跨行</a:t>
            </a:r>
            <a:r>
              <a:rPr lang="zh-CN" altLang="zh-CN" sz="4400">
                <a:solidFill>
                  <a:schemeClr val="tx2"/>
                </a:solidFill>
                <a:latin typeface="Arial" panose="020B0604020202020204" pitchFamily="34" charset="0"/>
              </a:rPr>
              <a:t>——</a:t>
            </a:r>
            <a:r>
              <a:rPr lang="zh-CN" altLang="zh-CN" sz="4400">
                <a:solidFill>
                  <a:schemeClr val="tx2"/>
                </a:solidFill>
              </a:rPr>
              <a:t>rowspan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1" name="内容占位符 6" descr="45.jpg">
            <a:extLst>
              <a:ext uri="{FF2B5EF4-FFF2-40B4-BE49-F238E27FC236}">
                <a16:creationId xmlns:a16="http://schemas.microsoft.com/office/drawing/2014/main" id="{42304155-8D26-4FC7-9096-0432CEF32781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54137" y="1300348"/>
            <a:ext cx="5038725" cy="3381375"/>
          </a:xfrm>
          <a:noFill/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768B11-8E23-4EF5-9539-CEEAFB3B7DB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23134" y="665517"/>
            <a:ext cx="7772400" cy="4114800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  <a:defRPr/>
            </a:pPr>
            <a:r>
              <a:rPr lang="zh-CN" altLang="en-US" dirty="0">
                <a:latin typeface="+mn-ea"/>
              </a:rPr>
              <a:t>基本语法</a:t>
            </a:r>
            <a:endParaRPr lang="en-US" altLang="zh-CN" dirty="0">
              <a:latin typeface="+mn-ea"/>
            </a:endParaRPr>
          </a:p>
          <a:p>
            <a:pPr indent="0">
              <a:buNone/>
              <a:defRPr/>
            </a:pPr>
            <a:r>
              <a:rPr lang="zh-CN" altLang="en-US" sz="2000" dirty="0">
                <a:latin typeface="+mn-ea"/>
              </a:rPr>
              <a:t>&lt;table&gt;</a:t>
            </a:r>
          </a:p>
          <a:p>
            <a:pPr indent="0">
              <a:buNone/>
              <a:defRPr/>
            </a:pPr>
            <a:r>
              <a:rPr lang="zh-CN" altLang="en-US" sz="2000" dirty="0">
                <a:latin typeface="+mn-ea"/>
              </a:rPr>
              <a:t>&lt;tr&gt;</a:t>
            </a:r>
          </a:p>
          <a:p>
            <a:pPr indent="0">
              <a:buNone/>
              <a:defRPr/>
            </a:pPr>
            <a:r>
              <a:rPr lang="zh-CN" altLang="en-US" sz="2000" dirty="0">
                <a:latin typeface="+mn-ea"/>
              </a:rPr>
              <a:t>  &lt;td colspan="2"&gt;&amp;nbsp;&lt;/td&gt;</a:t>
            </a:r>
          </a:p>
          <a:p>
            <a:pPr indent="0">
              <a:buNone/>
              <a:defRPr/>
            </a:pPr>
            <a:r>
              <a:rPr lang="zh-CN" altLang="en-US" sz="2000" dirty="0">
                <a:latin typeface="+mn-ea"/>
              </a:rPr>
              <a:t>  &lt;td&gt;&lt;/td&gt;</a:t>
            </a:r>
          </a:p>
          <a:p>
            <a:pPr indent="0">
              <a:buNone/>
              <a:defRPr/>
            </a:pPr>
            <a:r>
              <a:rPr lang="zh-CN" altLang="en-US" sz="2000" dirty="0">
                <a:latin typeface="+mn-ea"/>
              </a:rPr>
              <a:t>  &lt;/tr&gt;</a:t>
            </a:r>
          </a:p>
          <a:p>
            <a:pPr indent="0">
              <a:buNone/>
              <a:defRPr/>
            </a:pPr>
            <a:r>
              <a:rPr lang="zh-CN" altLang="en-US" sz="2000" dirty="0">
                <a:latin typeface="+mn-ea"/>
              </a:rPr>
              <a:t>  &lt;tr&gt;</a:t>
            </a:r>
          </a:p>
          <a:p>
            <a:pPr indent="0">
              <a:buNone/>
              <a:defRPr/>
            </a:pPr>
            <a:r>
              <a:rPr lang="zh-CN" altLang="en-US" sz="2000" dirty="0">
                <a:latin typeface="+mn-ea"/>
              </a:rPr>
              <a:t>  &lt;td&gt;&lt;/td&gt;</a:t>
            </a:r>
          </a:p>
          <a:p>
            <a:pPr indent="0">
              <a:buNone/>
              <a:defRPr/>
            </a:pPr>
            <a:r>
              <a:rPr lang="zh-CN" altLang="en-US" sz="2000" dirty="0">
                <a:latin typeface="+mn-ea"/>
              </a:rPr>
              <a:t>  &lt;/tr&gt;</a:t>
            </a:r>
          </a:p>
          <a:p>
            <a:pPr indent="0">
              <a:buNone/>
              <a:defRPr/>
            </a:pPr>
            <a:r>
              <a:rPr lang="zh-CN" altLang="en-US" sz="2000" dirty="0">
                <a:latin typeface="+mn-ea"/>
              </a:rPr>
              <a:t>&lt;/table&gt;</a:t>
            </a:r>
            <a:endParaRPr lang="en-US" altLang="zh-CN" sz="2000" dirty="0">
              <a:latin typeface="+mn-ea"/>
            </a:endParaRPr>
          </a:p>
          <a:p>
            <a:pPr indent="0">
              <a:buNone/>
              <a:defRPr/>
            </a:pPr>
            <a:endParaRPr lang="en-US" altLang="zh-CN" sz="2000" dirty="0">
              <a:latin typeface="+mn-ea"/>
            </a:endParaRPr>
          </a:p>
          <a:p>
            <a:pPr indent="0">
              <a:buNone/>
              <a:defRPr/>
            </a:pPr>
            <a:r>
              <a:rPr lang="zh-CN" altLang="en-US" sz="2000" dirty="0">
                <a:latin typeface="+mn-ea"/>
              </a:rPr>
              <a:t>语法说明</a:t>
            </a:r>
            <a:endParaRPr lang="en-US" altLang="zh-CN" sz="2000" dirty="0">
              <a:latin typeface="+mn-ea"/>
            </a:endParaRPr>
          </a:p>
          <a:p>
            <a:pPr indent="0">
              <a:buNone/>
              <a:defRPr/>
            </a:pPr>
            <a:r>
              <a:rPr lang="zh-CN" altLang="en-US" sz="2000" dirty="0">
                <a:latin typeface="+mn-ea"/>
              </a:rPr>
              <a:t>在HTML文件中，设置单元格的跨列，只要设置&lt;td&gt;标记中的colspan的属性值即可实现。</a:t>
            </a:r>
            <a:endParaRPr lang="en-US" altLang="zh-CN" sz="2000" dirty="0">
              <a:latin typeface="+mn-ea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9" name="内容占位符 6" descr="46.jpg">
            <a:extLst>
              <a:ext uri="{FF2B5EF4-FFF2-40B4-BE49-F238E27FC236}">
                <a16:creationId xmlns:a16="http://schemas.microsoft.com/office/drawing/2014/main" id="{9634456B-B7CD-4FAE-A51A-E9356BA0C4B0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4054" y="1026018"/>
            <a:ext cx="7772400" cy="3486150"/>
          </a:xfrm>
          <a:noFill/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4" name="内容占位符 7" descr="47.jpg">
            <a:extLst>
              <a:ext uri="{FF2B5EF4-FFF2-40B4-BE49-F238E27FC236}">
                <a16:creationId xmlns:a16="http://schemas.microsoft.com/office/drawing/2014/main" id="{7CC982A4-EEB5-4638-BF0A-2978F488E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836613"/>
            <a:ext cx="5689600" cy="398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7" name="内容占位符 6" descr="48.jpg">
            <a:extLst>
              <a:ext uri="{FF2B5EF4-FFF2-40B4-BE49-F238E27FC236}">
                <a16:creationId xmlns:a16="http://schemas.microsoft.com/office/drawing/2014/main" id="{639951E0-A322-4716-9BB3-3780150C0FEE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63806" y="614301"/>
            <a:ext cx="6089650" cy="4144962"/>
          </a:xfrm>
          <a:noFill/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A4354D-03A8-475D-9057-E69AE39AB13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80081" y="739374"/>
            <a:ext cx="7772400" cy="4114800"/>
          </a:xfrm>
        </p:spPr>
        <p:txBody>
          <a:bodyPr>
            <a:normAutofit fontScale="92500" lnSpcReduction="20000"/>
          </a:bodyPr>
          <a:lstStyle/>
          <a:p>
            <a:pPr indent="0">
              <a:buNone/>
              <a:defRPr/>
            </a:pPr>
            <a:r>
              <a:rPr lang="zh-CN" altLang="en-US" sz="2000" dirty="0">
                <a:latin typeface="+mn-ea"/>
              </a:rPr>
              <a:t>基本语法</a:t>
            </a:r>
            <a:endParaRPr lang="en-US" altLang="zh-CN" sz="2000" dirty="0">
              <a:latin typeface="+mn-ea"/>
            </a:endParaRPr>
          </a:p>
          <a:p>
            <a:pPr indent="0">
              <a:buNone/>
              <a:defRPr/>
            </a:pPr>
            <a:r>
              <a:rPr lang="zh-CN" altLang="en-US" sz="2000" dirty="0">
                <a:latin typeface="+mn-ea"/>
              </a:rPr>
              <a:t>&lt;table cellspacing=””&gt;</a:t>
            </a:r>
          </a:p>
          <a:p>
            <a:pPr indent="0">
              <a:buNone/>
              <a:defRPr/>
            </a:pPr>
            <a:r>
              <a:rPr lang="zh-CN" altLang="en-US" sz="2000" dirty="0">
                <a:latin typeface="+mn-ea"/>
              </a:rPr>
              <a:t>  &lt;tr&gt;</a:t>
            </a:r>
          </a:p>
          <a:p>
            <a:pPr indent="0">
              <a:buNone/>
              <a:defRPr/>
            </a:pPr>
            <a:r>
              <a:rPr lang="zh-CN" altLang="en-US" sz="2000" dirty="0">
                <a:latin typeface="+mn-ea"/>
              </a:rPr>
              <a:t>    &lt;td &gt;&amp;nbsp;&lt;/td&gt;</a:t>
            </a:r>
          </a:p>
          <a:p>
            <a:pPr indent="0">
              <a:buNone/>
              <a:defRPr/>
            </a:pPr>
            <a:r>
              <a:rPr lang="zh-CN" altLang="en-US" sz="2000" dirty="0">
                <a:latin typeface="+mn-ea"/>
              </a:rPr>
              <a:t>    &lt;td&gt;&amp;nbsp;&lt;/td&gt;</a:t>
            </a:r>
          </a:p>
          <a:p>
            <a:pPr indent="0">
              <a:buNone/>
              <a:defRPr/>
            </a:pPr>
            <a:r>
              <a:rPr lang="zh-CN" altLang="en-US" sz="2000" dirty="0">
                <a:latin typeface="+mn-ea"/>
              </a:rPr>
              <a:t>    &lt;td&gt;&amp;nbsp;&lt;/td&gt;</a:t>
            </a:r>
          </a:p>
          <a:p>
            <a:pPr indent="0">
              <a:buNone/>
              <a:defRPr/>
            </a:pPr>
            <a:r>
              <a:rPr lang="zh-CN" altLang="en-US" sz="2000" dirty="0">
                <a:latin typeface="+mn-ea"/>
              </a:rPr>
              <a:t>    &lt;/tr&gt;</a:t>
            </a:r>
          </a:p>
          <a:p>
            <a:pPr indent="0">
              <a:buNone/>
              <a:defRPr/>
            </a:pPr>
            <a:r>
              <a:rPr lang="zh-CN" altLang="en-US" sz="2000" dirty="0">
                <a:latin typeface="+mn-ea"/>
              </a:rPr>
              <a:t>&lt;/table&gt;</a:t>
            </a:r>
            <a:endParaRPr lang="en-US" altLang="zh-CN" sz="2000" dirty="0">
              <a:latin typeface="+mn-ea"/>
            </a:endParaRPr>
          </a:p>
          <a:p>
            <a:pPr indent="0">
              <a:buNone/>
              <a:defRPr/>
            </a:pPr>
            <a:endParaRPr lang="en-US" altLang="zh-CN" sz="2000" dirty="0">
              <a:latin typeface="+mn-ea"/>
            </a:endParaRPr>
          </a:p>
          <a:p>
            <a:pPr indent="0">
              <a:buNone/>
              <a:defRPr/>
            </a:pPr>
            <a:r>
              <a:rPr lang="zh-CN" altLang="en-US" sz="2000" dirty="0">
                <a:latin typeface="+mn-ea"/>
              </a:rPr>
              <a:t>语法说明</a:t>
            </a:r>
            <a:endParaRPr lang="en-US" altLang="zh-CN" sz="2000" dirty="0">
              <a:latin typeface="+mn-ea"/>
            </a:endParaRPr>
          </a:p>
          <a:p>
            <a:pPr indent="0">
              <a:buNone/>
              <a:defRPr/>
            </a:pPr>
            <a:r>
              <a:rPr lang="zh-CN" altLang="en-US" sz="2000" dirty="0">
                <a:latin typeface="+mn-ea"/>
              </a:rPr>
              <a:t>在HTML文件中，设置&lt;table&gt;标记中的cellspacing属性值就可以设置表格中单元格的间距。</a:t>
            </a:r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5" name="内容占位符 6" descr="49.jpg">
            <a:extLst>
              <a:ext uri="{FF2B5EF4-FFF2-40B4-BE49-F238E27FC236}">
                <a16:creationId xmlns:a16="http://schemas.microsoft.com/office/drawing/2014/main" id="{96B8297B-B761-46BD-986D-3DBB4489A5CC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3101" y="646976"/>
            <a:ext cx="7477125" cy="4746625"/>
          </a:xfr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>
            <a:extLst>
              <a:ext uri="{FF2B5EF4-FFF2-40B4-BE49-F238E27FC236}">
                <a16:creationId xmlns:a16="http://schemas.microsoft.com/office/drawing/2014/main" id="{B1FBA405-FC9D-447A-9F83-47234F61142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HTML </a:t>
            </a:r>
            <a:r>
              <a:rPr lang="zh-CN" altLang="en-US"/>
              <a:t>元素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87D4B4-7270-4FF2-A02D-3FA46AE0AC9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HTML </a:t>
            </a:r>
            <a:r>
              <a:rPr lang="zh-CN" altLang="en-US" dirty="0"/>
              <a:t>元素指的是从开始标签（</a:t>
            </a:r>
            <a:r>
              <a:rPr lang="en-US" altLang="zh-CN" dirty="0"/>
              <a:t>start tag</a:t>
            </a:r>
            <a:r>
              <a:rPr lang="zh-CN" altLang="en-US" dirty="0"/>
              <a:t>）到结束标签（</a:t>
            </a:r>
            <a:r>
              <a:rPr lang="en-US" altLang="zh-CN" dirty="0"/>
              <a:t>end tag</a:t>
            </a:r>
            <a:r>
              <a:rPr lang="zh-CN" altLang="en-US" dirty="0"/>
              <a:t>）的所有代码。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HTML </a:t>
            </a:r>
            <a:r>
              <a:rPr lang="zh-CN" altLang="en-US" dirty="0"/>
              <a:t>元素语法</a:t>
            </a:r>
          </a:p>
          <a:p>
            <a:pPr marL="0" indent="0">
              <a:buNone/>
              <a:defRPr/>
            </a:pPr>
            <a:r>
              <a:rPr lang="en-US" altLang="zh-CN" sz="2000" dirty="0"/>
              <a:t>HTML </a:t>
            </a:r>
            <a:r>
              <a:rPr lang="zh-CN" altLang="en-US" sz="2000" dirty="0"/>
              <a:t>元素以</a:t>
            </a:r>
            <a:r>
              <a:rPr lang="zh-CN" altLang="en-US" sz="2000" b="1" dirty="0"/>
              <a:t>开始标签</a:t>
            </a:r>
            <a:r>
              <a:rPr lang="zh-CN" altLang="en-US" sz="2000" dirty="0"/>
              <a:t>起始</a:t>
            </a:r>
          </a:p>
          <a:p>
            <a:pPr marL="0" indent="0">
              <a:buNone/>
              <a:defRPr/>
            </a:pPr>
            <a:r>
              <a:rPr lang="en-US" altLang="zh-CN" sz="2000" dirty="0"/>
              <a:t>HTML </a:t>
            </a:r>
            <a:r>
              <a:rPr lang="zh-CN" altLang="en-US" sz="2000" dirty="0"/>
              <a:t>元素以</a:t>
            </a:r>
            <a:r>
              <a:rPr lang="zh-CN" altLang="en-US" sz="2000" b="1" dirty="0"/>
              <a:t>结束标签</a:t>
            </a:r>
            <a:r>
              <a:rPr lang="zh-CN" altLang="en-US" sz="2000" dirty="0"/>
              <a:t>终止</a:t>
            </a:r>
          </a:p>
          <a:p>
            <a:pPr marL="0" indent="0">
              <a:buNone/>
              <a:defRPr/>
            </a:pPr>
            <a:r>
              <a:rPr lang="zh-CN" altLang="en-US" sz="2000" b="1" dirty="0"/>
              <a:t>元素的内容</a:t>
            </a:r>
            <a:r>
              <a:rPr lang="zh-CN" altLang="en-US" sz="2000" dirty="0"/>
              <a:t>是开始标签与结束标签之间的内容</a:t>
            </a:r>
          </a:p>
          <a:p>
            <a:pPr marL="0" indent="0">
              <a:buNone/>
              <a:defRPr/>
            </a:pPr>
            <a:r>
              <a:rPr lang="zh-CN" altLang="en-US" sz="2000" dirty="0"/>
              <a:t>某些 </a:t>
            </a:r>
            <a:r>
              <a:rPr lang="en-US" altLang="zh-CN" sz="2000" dirty="0"/>
              <a:t>HTML </a:t>
            </a:r>
            <a:r>
              <a:rPr lang="zh-CN" altLang="en-US" sz="2000" dirty="0"/>
              <a:t>元素具有</a:t>
            </a:r>
            <a:r>
              <a:rPr lang="zh-CN" altLang="en-US" sz="2000" b="1" dirty="0"/>
              <a:t>空内容（</a:t>
            </a:r>
            <a:r>
              <a:rPr lang="en-US" altLang="zh-CN" sz="2000" b="1" dirty="0"/>
              <a:t>empty content</a:t>
            </a:r>
            <a:r>
              <a:rPr lang="zh-CN" altLang="en-US" sz="2000" b="1" dirty="0"/>
              <a:t>）</a:t>
            </a:r>
            <a:endParaRPr lang="zh-CN" altLang="en-US" sz="2000" dirty="0"/>
          </a:p>
          <a:p>
            <a:pPr marL="0" indent="0">
              <a:buNone/>
              <a:defRPr/>
            </a:pPr>
            <a:r>
              <a:rPr lang="zh-CN" altLang="en-US" sz="2000" dirty="0"/>
              <a:t>空元素</a:t>
            </a:r>
            <a:r>
              <a:rPr lang="zh-CN" altLang="en-US" sz="2000" b="1" dirty="0"/>
              <a:t>在开始标签中进行关闭</a:t>
            </a:r>
            <a:r>
              <a:rPr lang="zh-CN" altLang="en-US" sz="2000" dirty="0"/>
              <a:t>（以开始标签的结束而结束）</a:t>
            </a:r>
          </a:p>
          <a:p>
            <a:pPr marL="0" indent="0">
              <a:buNone/>
              <a:defRPr/>
            </a:pPr>
            <a:r>
              <a:rPr lang="zh-CN" altLang="en-US" sz="2000" dirty="0"/>
              <a:t>大多数 </a:t>
            </a:r>
            <a:r>
              <a:rPr lang="en-US" altLang="zh-CN" sz="2000" dirty="0"/>
              <a:t>HTML </a:t>
            </a:r>
            <a:r>
              <a:rPr lang="zh-CN" altLang="en-US" sz="2000" dirty="0"/>
              <a:t>元素可拥有</a:t>
            </a:r>
            <a:r>
              <a:rPr lang="zh-CN" altLang="en-US" sz="2000" b="1" dirty="0"/>
              <a:t>属性</a:t>
            </a:r>
            <a:endParaRPr lang="zh-CN" altLang="en-US" sz="2000" dirty="0"/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9" name="内容占位符 7" descr="50.jpg">
            <a:extLst>
              <a:ext uri="{FF2B5EF4-FFF2-40B4-BE49-F238E27FC236}">
                <a16:creationId xmlns:a16="http://schemas.microsoft.com/office/drawing/2014/main" id="{FB4B1D18-0E02-4734-9AD4-E1139AD9A2C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57437" y="942358"/>
            <a:ext cx="7477125" cy="4035425"/>
          </a:xfrm>
          <a:noFill/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3" name="内容占位符 6" descr="51.jpg">
            <a:extLst>
              <a:ext uri="{FF2B5EF4-FFF2-40B4-BE49-F238E27FC236}">
                <a16:creationId xmlns:a16="http://schemas.microsoft.com/office/drawing/2014/main" id="{218FCE82-7960-4E7C-A902-A883225501A2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5534" y="838663"/>
            <a:ext cx="5607050" cy="3862388"/>
          </a:xfrm>
          <a:noFill/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B08A9C-A1CE-4AB8-B93E-6A427C60DC1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24974" y="919348"/>
            <a:ext cx="7772400" cy="4114800"/>
          </a:xfrm>
        </p:spPr>
        <p:txBody>
          <a:bodyPr>
            <a:normAutofit fontScale="85000" lnSpcReduction="20000"/>
          </a:bodyPr>
          <a:lstStyle/>
          <a:p>
            <a:pPr indent="0">
              <a:buNone/>
              <a:defRPr/>
            </a:pPr>
            <a:r>
              <a:rPr lang="zh-CN" altLang="en-US" sz="2000" dirty="0">
                <a:latin typeface="+mn-ea"/>
              </a:rPr>
              <a:t>基本语法</a:t>
            </a:r>
            <a:endParaRPr lang="en-US" altLang="zh-CN" sz="2000" dirty="0">
              <a:latin typeface="+mn-ea"/>
            </a:endParaRPr>
          </a:p>
          <a:p>
            <a:pPr indent="0">
              <a:buNone/>
              <a:defRPr/>
            </a:pPr>
            <a:r>
              <a:rPr lang="zh-CN" altLang="en-US" sz="2000" dirty="0">
                <a:latin typeface="+mn-ea"/>
              </a:rPr>
              <a:t>&lt;table cellpadding="0"&gt;</a:t>
            </a:r>
          </a:p>
          <a:p>
            <a:pPr indent="0">
              <a:buNone/>
              <a:defRPr/>
            </a:pPr>
            <a:r>
              <a:rPr lang="zh-CN" altLang="en-US" sz="2000" dirty="0">
                <a:latin typeface="+mn-ea"/>
              </a:rPr>
              <a:t>  &lt;tr&gt;</a:t>
            </a:r>
          </a:p>
          <a:p>
            <a:pPr indent="0">
              <a:buNone/>
              <a:defRPr/>
            </a:pPr>
            <a:r>
              <a:rPr lang="zh-CN" altLang="en-US" sz="2000" dirty="0">
                <a:latin typeface="+mn-ea"/>
              </a:rPr>
              <a:t>  &lt;td&gt;&amp;nbsp;&lt;/td&gt;</a:t>
            </a:r>
          </a:p>
          <a:p>
            <a:pPr indent="0">
              <a:buNone/>
              <a:defRPr/>
            </a:pPr>
            <a:r>
              <a:rPr lang="zh-CN" altLang="en-US" sz="2000" dirty="0">
                <a:latin typeface="+mn-ea"/>
              </a:rPr>
              <a:t>  &lt;/tr&gt;</a:t>
            </a:r>
          </a:p>
          <a:p>
            <a:pPr indent="0">
              <a:buNone/>
              <a:defRPr/>
            </a:pPr>
            <a:r>
              <a:rPr lang="zh-CN" altLang="en-US" sz="2000" dirty="0">
                <a:latin typeface="+mn-ea"/>
              </a:rPr>
              <a:t>  &lt;tr&gt;</a:t>
            </a:r>
          </a:p>
          <a:p>
            <a:pPr indent="0">
              <a:buNone/>
              <a:defRPr/>
            </a:pPr>
            <a:r>
              <a:rPr lang="zh-CN" altLang="en-US" sz="2000" dirty="0">
                <a:latin typeface="+mn-ea"/>
              </a:rPr>
              <a:t>  &lt;td&gt;&lt;/td&gt;</a:t>
            </a:r>
          </a:p>
          <a:p>
            <a:pPr indent="0">
              <a:buNone/>
              <a:defRPr/>
            </a:pPr>
            <a:r>
              <a:rPr lang="zh-CN" altLang="en-US" sz="2000" dirty="0">
                <a:latin typeface="+mn-ea"/>
              </a:rPr>
              <a:t>  &lt;/tr&gt;</a:t>
            </a:r>
          </a:p>
          <a:p>
            <a:pPr indent="0">
              <a:buNone/>
              <a:defRPr/>
            </a:pPr>
            <a:r>
              <a:rPr lang="zh-CN" altLang="en-US" sz="2000" dirty="0">
                <a:latin typeface="+mn-ea"/>
              </a:rPr>
              <a:t>&lt;/table&gt;</a:t>
            </a:r>
            <a:endParaRPr lang="en-US" altLang="zh-CN" sz="2000" dirty="0">
              <a:latin typeface="+mn-ea"/>
            </a:endParaRPr>
          </a:p>
          <a:p>
            <a:pPr indent="0">
              <a:buNone/>
              <a:defRPr/>
            </a:pPr>
            <a:endParaRPr lang="en-US" altLang="zh-CN" sz="2000" dirty="0">
              <a:latin typeface="+mn-ea"/>
            </a:endParaRPr>
          </a:p>
          <a:p>
            <a:pPr indent="0">
              <a:buNone/>
              <a:defRPr/>
            </a:pPr>
            <a:r>
              <a:rPr lang="zh-CN" altLang="en-US" sz="2000" dirty="0">
                <a:latin typeface="+mn-ea"/>
              </a:rPr>
              <a:t>语法说明</a:t>
            </a:r>
            <a:endParaRPr lang="en-US" altLang="zh-CN" sz="2000" dirty="0">
              <a:latin typeface="+mn-ea"/>
            </a:endParaRPr>
          </a:p>
          <a:p>
            <a:pPr indent="0">
              <a:buNone/>
              <a:defRPr/>
            </a:pPr>
            <a:r>
              <a:rPr lang="zh-CN" altLang="en-US" sz="2000" dirty="0">
                <a:latin typeface="+mn-ea"/>
              </a:rPr>
              <a:t>在HTML文件中，设置&lt;table&gt;标记中的cellspacing属性值就可以设置单元格中内容与边框之间的间距。</a:t>
            </a:r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1" name="内容占位符 6" descr="52.jpg">
            <a:extLst>
              <a:ext uri="{FF2B5EF4-FFF2-40B4-BE49-F238E27FC236}">
                <a16:creationId xmlns:a16="http://schemas.microsoft.com/office/drawing/2014/main" id="{C0492220-4180-4E72-BADE-C54E446D5790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23386" y="1062870"/>
            <a:ext cx="7458075" cy="3838575"/>
          </a:xfrm>
          <a:noFill/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5" name="内容占位符 7" descr="53.jpg">
            <a:extLst>
              <a:ext uri="{FF2B5EF4-FFF2-40B4-BE49-F238E27FC236}">
                <a16:creationId xmlns:a16="http://schemas.microsoft.com/office/drawing/2014/main" id="{CAD0C793-9073-4938-8FB0-8944AA63E95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27993" y="1481508"/>
            <a:ext cx="7562850" cy="2752725"/>
          </a:xfrm>
          <a:noFill/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40" name="内容占位符 6" descr="54.jpg">
            <a:extLst>
              <a:ext uri="{FF2B5EF4-FFF2-40B4-BE49-F238E27FC236}">
                <a16:creationId xmlns:a16="http://schemas.microsoft.com/office/drawing/2014/main" id="{BCF8B633-CC6E-4468-8EB3-31BFFBFD4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401" y="567078"/>
            <a:ext cx="5761037" cy="346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">
            <a:extLst>
              <a:ext uri="{FF2B5EF4-FFF2-40B4-BE49-F238E27FC236}">
                <a16:creationId xmlns:a16="http://schemas.microsoft.com/office/drawing/2014/main" id="{72E81141-9979-4FE2-867F-92AAE3F62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0016" y="1489244"/>
            <a:ext cx="2940050" cy="410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0" eaLnBrk="1" hangingPunct="1">
              <a:buNone/>
              <a:defRPr/>
            </a:pPr>
            <a:r>
              <a:rPr lang="zh-CN" altLang="en-US" dirty="0">
                <a:latin typeface="+mn-ea"/>
              </a:rPr>
              <a:t>基本语法</a:t>
            </a:r>
            <a:endParaRPr lang="en-US" dirty="0">
              <a:latin typeface="+mn-ea"/>
            </a:endParaRPr>
          </a:p>
          <a:p>
            <a:pPr indent="0" eaLnBrk="1" hangingPunct="1">
              <a:buNone/>
              <a:defRPr/>
            </a:pPr>
            <a:r>
              <a:rPr lang="zh-CN" altLang="en-US" sz="2000" dirty="0">
                <a:latin typeface="+mn-ea"/>
              </a:rPr>
              <a:t>&lt;table width="760" border="1"&gt;</a:t>
            </a:r>
          </a:p>
          <a:p>
            <a:pPr indent="0" eaLnBrk="1" hangingPunct="1">
              <a:buNone/>
              <a:defRPr/>
            </a:pPr>
            <a:r>
              <a:rPr lang="zh-CN" altLang="en-US" sz="2000" dirty="0">
                <a:latin typeface="+mn-ea"/>
              </a:rPr>
              <a:t>  &lt;tr&gt;</a:t>
            </a:r>
          </a:p>
          <a:p>
            <a:pPr indent="0" eaLnBrk="1" hangingPunct="1">
              <a:buNone/>
              <a:defRPr/>
            </a:pPr>
            <a:r>
              <a:rPr lang="zh-CN" altLang="en-US" sz="2000" dirty="0">
                <a:latin typeface="+mn-ea"/>
              </a:rPr>
              <a:t>  &lt;td&gt;&amp;nbsp;&lt;/td&gt;</a:t>
            </a:r>
          </a:p>
          <a:p>
            <a:pPr indent="0" eaLnBrk="1" hangingPunct="1">
              <a:buNone/>
              <a:defRPr/>
            </a:pPr>
            <a:r>
              <a:rPr lang="zh-CN" altLang="en-US" sz="2000" dirty="0">
                <a:latin typeface="+mn-ea"/>
              </a:rPr>
              <a:t>  &lt;/tr&gt;</a:t>
            </a:r>
          </a:p>
          <a:p>
            <a:pPr indent="0" eaLnBrk="1" hangingPunct="1">
              <a:buNone/>
              <a:defRPr/>
            </a:pPr>
            <a:r>
              <a:rPr lang="zh-CN" altLang="en-US" sz="2000" dirty="0">
                <a:latin typeface="+mn-ea"/>
              </a:rPr>
              <a:t>  &lt;tr&gt;</a:t>
            </a:r>
          </a:p>
          <a:p>
            <a:pPr indent="0" eaLnBrk="1" hangingPunct="1">
              <a:buNone/>
              <a:defRPr/>
            </a:pPr>
            <a:r>
              <a:rPr lang="zh-CN" altLang="en-US" sz="2000" dirty="0">
                <a:latin typeface="+mn-ea"/>
              </a:rPr>
              <a:t>  &lt;td&gt;</a:t>
            </a:r>
          </a:p>
          <a:p>
            <a:pPr indent="0" eaLnBrk="1" hangingPunct="1">
              <a:buNone/>
              <a:defRPr/>
            </a:pPr>
            <a:r>
              <a:rPr lang="zh-CN" altLang="en-US" sz="2000" dirty="0">
                <a:latin typeface="+mn-ea"/>
              </a:rPr>
              <a:t>   &lt;table width=“100%”  border=“1”&gt;</a:t>
            </a:r>
          </a:p>
        </p:txBody>
      </p:sp>
      <p:sp>
        <p:nvSpPr>
          <p:cNvPr id="117763" name="标题 1">
            <a:extLst>
              <a:ext uri="{FF2B5EF4-FFF2-40B4-BE49-F238E27FC236}">
                <a16:creationId xmlns:a16="http://schemas.microsoft.com/office/drawing/2014/main" id="{7AAAA34B-CFAC-487C-89D2-C036636697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6738" y="525062"/>
            <a:ext cx="68707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4400" dirty="0">
                <a:solidFill>
                  <a:schemeClr val="tx2"/>
                </a:solidFill>
              </a:rPr>
              <a:t>表格嵌套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4F13B08-D903-42B1-A54B-08628CAF6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1701800"/>
            <a:ext cx="3143250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eaLnBrk="0" hangingPunct="0">
              <a:defRPr>
                <a:solidFill>
                  <a:schemeClr val="tx1"/>
                </a:solidFill>
                <a:latin typeface="Comic Sans MS" pitchFamily="66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itchFamily="66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itchFamily="66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itchFamily="66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itchFamily="66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omic Sans MS" pitchFamily="66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omic Sans MS" pitchFamily="66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omic Sans MS" pitchFamily="66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omic Sans MS" pitchFamily="66" charset="0"/>
                <a:ea typeface="宋体" charset="-122"/>
              </a:defRPr>
            </a:lvl9pPr>
          </a:lstStyle>
          <a:p>
            <a:pPr>
              <a:spcBef>
                <a:spcPct val="20000"/>
              </a:spcBef>
              <a:buFont typeface="Arial" charset="0"/>
              <a:buNone/>
              <a:defRPr/>
            </a:pPr>
            <a:r>
              <a:rPr lang="zh-CN" altLang="en-US" sz="2000" dirty="0">
                <a:latin typeface="+mn-ea"/>
                <a:ea typeface="+mn-ea"/>
              </a:rPr>
              <a:t>    &lt;tr&gt;</a:t>
            </a:r>
          </a:p>
          <a:p>
            <a:pPr>
              <a:spcBef>
                <a:spcPct val="20000"/>
              </a:spcBef>
              <a:buFont typeface="Arial" charset="0"/>
              <a:buNone/>
              <a:defRPr/>
            </a:pPr>
            <a:r>
              <a:rPr lang="zh-CN" altLang="en-US" sz="2000" dirty="0">
                <a:latin typeface="+mn-ea"/>
                <a:ea typeface="+mn-ea"/>
              </a:rPr>
              <a:t>    &lt;td&gt;&amp;nbsp;&lt;/td&gt;</a:t>
            </a:r>
          </a:p>
          <a:p>
            <a:pPr>
              <a:spcBef>
                <a:spcPct val="20000"/>
              </a:spcBef>
              <a:buFont typeface="Arial" charset="0"/>
              <a:buNone/>
              <a:defRPr/>
            </a:pPr>
            <a:r>
              <a:rPr lang="zh-CN" altLang="en-US" sz="2000" dirty="0">
                <a:latin typeface="+mn-ea"/>
                <a:ea typeface="+mn-ea"/>
              </a:rPr>
              <a:t>    &lt;td&gt;&amp;nbsp;&lt;/td&gt;</a:t>
            </a:r>
          </a:p>
          <a:p>
            <a:pPr>
              <a:spcBef>
                <a:spcPct val="20000"/>
              </a:spcBef>
              <a:buFont typeface="Arial" charset="0"/>
              <a:buNone/>
              <a:defRPr/>
            </a:pPr>
            <a:r>
              <a:rPr lang="zh-CN" altLang="en-US" sz="2000" dirty="0">
                <a:latin typeface="+mn-ea"/>
                <a:ea typeface="+mn-ea"/>
              </a:rPr>
              <a:t>    &lt;td&gt;&amp;nbsp;&lt;/td&gt;</a:t>
            </a:r>
          </a:p>
          <a:p>
            <a:pPr>
              <a:spcBef>
                <a:spcPct val="20000"/>
              </a:spcBef>
              <a:buFont typeface="Arial" charset="0"/>
              <a:buNone/>
              <a:defRPr/>
            </a:pPr>
            <a:r>
              <a:rPr lang="zh-CN" altLang="en-US" sz="2000" dirty="0">
                <a:latin typeface="+mn-ea"/>
                <a:ea typeface="+mn-ea"/>
              </a:rPr>
              <a:t>    &lt;/tr&gt;</a:t>
            </a:r>
          </a:p>
          <a:p>
            <a:pPr>
              <a:spcBef>
                <a:spcPct val="20000"/>
              </a:spcBef>
              <a:buFont typeface="Arial" charset="0"/>
              <a:buNone/>
              <a:defRPr/>
            </a:pPr>
            <a:r>
              <a:rPr lang="zh-CN" altLang="en-US" sz="2000" dirty="0">
                <a:latin typeface="+mn-ea"/>
                <a:ea typeface="+mn-ea"/>
              </a:rPr>
              <a:t>   &lt;/table&gt;</a:t>
            </a:r>
          </a:p>
          <a:p>
            <a:pPr>
              <a:spcBef>
                <a:spcPct val="20000"/>
              </a:spcBef>
              <a:buFont typeface="Arial" charset="0"/>
              <a:buNone/>
              <a:defRPr/>
            </a:pPr>
            <a:r>
              <a:rPr lang="zh-CN" altLang="en-US" sz="2000" dirty="0">
                <a:latin typeface="+mn-ea"/>
                <a:ea typeface="+mn-ea"/>
              </a:rPr>
              <a:t>   &lt;/td&gt;</a:t>
            </a:r>
          </a:p>
          <a:p>
            <a:pPr>
              <a:spcBef>
                <a:spcPct val="20000"/>
              </a:spcBef>
              <a:buFont typeface="Arial" charset="0"/>
              <a:buNone/>
              <a:defRPr/>
            </a:pPr>
            <a:r>
              <a:rPr lang="zh-CN" altLang="en-US" sz="2000" dirty="0">
                <a:latin typeface="+mn-ea"/>
                <a:ea typeface="+mn-ea"/>
              </a:rPr>
              <a:t>   &lt;/tr&gt;</a:t>
            </a:r>
          </a:p>
          <a:p>
            <a:pPr>
              <a:spcBef>
                <a:spcPct val="20000"/>
              </a:spcBef>
              <a:buFont typeface="Arial" charset="0"/>
              <a:buNone/>
              <a:defRPr/>
            </a:pPr>
            <a:r>
              <a:rPr lang="zh-CN" altLang="en-US" sz="2000" dirty="0">
                <a:latin typeface="+mn-ea"/>
                <a:ea typeface="+mn-ea"/>
              </a:rPr>
              <a:t>&lt;/table&gt;</a:t>
            </a:r>
          </a:p>
          <a:p>
            <a:pPr>
              <a:lnSpc>
                <a:spcPts val="1400"/>
              </a:lnSpc>
              <a:spcBef>
                <a:spcPct val="20000"/>
              </a:spcBef>
              <a:defRPr/>
            </a:pPr>
            <a:endParaRPr lang="zh-CN" altLang="en-US" sz="1400" dirty="0">
              <a:latin typeface="Arial" charset="0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标题 1">
            <a:extLst>
              <a:ext uri="{FF2B5EF4-FFF2-40B4-BE49-F238E27FC236}">
                <a16:creationId xmlns:a16="http://schemas.microsoft.com/office/drawing/2014/main" id="{4F35618A-B8C0-4F2F-A73A-AE262BEB2C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zh-CN"/>
              <a:t>表格嵌套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9EE6EB-99A9-43A9-BD3E-835C9B54526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indent="0">
              <a:buNone/>
              <a:defRPr/>
            </a:pPr>
            <a:r>
              <a:rPr lang="zh-CN" altLang="en-US" dirty="0">
                <a:latin typeface="+mn-ea"/>
              </a:rPr>
              <a:t>语法说明</a:t>
            </a:r>
            <a:endParaRPr lang="en-US" altLang="zh-CN" dirty="0">
              <a:latin typeface="+mn-ea"/>
            </a:endParaRPr>
          </a:p>
          <a:p>
            <a:pPr indent="0">
              <a:buNone/>
              <a:defRPr/>
            </a:pPr>
            <a:r>
              <a:rPr lang="zh-CN" altLang="en-US" dirty="0">
                <a:latin typeface="+mn-ea"/>
              </a:rPr>
              <a:t>在HTML文件中，第一个&lt;table&gt;标记表示插入第一表格，第二个&lt;table&gt;标记插入在标记&lt;td&gt;&lt;/td&gt;之间，表示在单元格中插入表格，也就是嵌套表格。</a:t>
            </a:r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标题 1">
            <a:extLst>
              <a:ext uri="{FF2B5EF4-FFF2-40B4-BE49-F238E27FC236}">
                <a16:creationId xmlns:a16="http://schemas.microsoft.com/office/drawing/2014/main" id="{6D4AA105-57A4-4407-A688-D6A3AAD8BA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zh-CN"/>
              <a:t>表格嵌套</a:t>
            </a:r>
            <a:endParaRPr lang="zh-CN" altLang="en-US"/>
          </a:p>
        </p:txBody>
      </p:sp>
      <p:pic>
        <p:nvPicPr>
          <p:cNvPr id="119811" name="内容占位符 6" descr="55.jpg">
            <a:extLst>
              <a:ext uri="{FF2B5EF4-FFF2-40B4-BE49-F238E27FC236}">
                <a16:creationId xmlns:a16="http://schemas.microsoft.com/office/drawing/2014/main" id="{5CE50041-355F-4B70-A376-89563B4D30EE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1269461"/>
            <a:ext cx="6972300" cy="4029075"/>
          </a:xfrm>
          <a:noFill/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5" name="内容占位符 7" descr="56.jpg">
            <a:extLst>
              <a:ext uri="{FF2B5EF4-FFF2-40B4-BE49-F238E27FC236}">
                <a16:creationId xmlns:a16="http://schemas.microsoft.com/office/drawing/2014/main" id="{BE998DDF-1840-407B-BF93-CF764972EB30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76466" y="1528763"/>
            <a:ext cx="7591425" cy="3190875"/>
          </a:xfr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>
            <a:extLst>
              <a:ext uri="{FF2B5EF4-FFF2-40B4-BE49-F238E27FC236}">
                <a16:creationId xmlns:a16="http://schemas.microsoft.com/office/drawing/2014/main" id="{AC11F327-D301-452E-96AB-EB262DAE10C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HTML </a:t>
            </a:r>
            <a:r>
              <a:rPr lang="zh-CN" altLang="en-US"/>
              <a:t>元素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F41327-EEAF-47D5-B62F-7820FAC31F3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大多数 </a:t>
            </a:r>
            <a:r>
              <a:rPr lang="en-US" altLang="zh-CN" dirty="0"/>
              <a:t>HTML </a:t>
            </a:r>
            <a:r>
              <a:rPr lang="zh-CN" altLang="en-US" dirty="0"/>
              <a:t>元素可以嵌套（可以包含其他 </a:t>
            </a:r>
            <a:r>
              <a:rPr lang="en-US" altLang="zh-CN" dirty="0"/>
              <a:t>HTML </a:t>
            </a:r>
            <a:r>
              <a:rPr lang="zh-CN" altLang="en-US" dirty="0"/>
              <a:t>元素）。</a:t>
            </a:r>
          </a:p>
          <a:p>
            <a:pPr marL="0" indent="0">
              <a:buNone/>
              <a:defRPr/>
            </a:pPr>
            <a:r>
              <a:rPr lang="en-US" altLang="zh-CN" dirty="0"/>
              <a:t>HTML </a:t>
            </a:r>
            <a:r>
              <a:rPr lang="zh-CN" altLang="en-US" dirty="0"/>
              <a:t>文档由嵌套的 </a:t>
            </a:r>
            <a:r>
              <a:rPr lang="en-US" altLang="zh-CN" dirty="0"/>
              <a:t>HTML </a:t>
            </a:r>
            <a:r>
              <a:rPr lang="zh-CN" altLang="en-US" dirty="0"/>
              <a:t>元素构成。</a:t>
            </a:r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9" name="内容占位符 6" descr="57.jpg">
            <a:extLst>
              <a:ext uri="{FF2B5EF4-FFF2-40B4-BE49-F238E27FC236}">
                <a16:creationId xmlns:a16="http://schemas.microsoft.com/office/drawing/2014/main" id="{FB56290D-1B6D-43C5-89C8-4A68EF55F022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2014" y="1556552"/>
            <a:ext cx="6334125" cy="2905125"/>
          </a:xfrm>
          <a:noFill/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3" name="内容占位符 7" descr="58.jpg">
            <a:extLst>
              <a:ext uri="{FF2B5EF4-FFF2-40B4-BE49-F238E27FC236}">
                <a16:creationId xmlns:a16="http://schemas.microsoft.com/office/drawing/2014/main" id="{B9C24582-0943-49E4-B36C-792DFC71E3DB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72148" y="1160679"/>
            <a:ext cx="5356225" cy="3798887"/>
          </a:xfrm>
          <a:noFill/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标题 1">
            <a:extLst>
              <a:ext uri="{FF2B5EF4-FFF2-40B4-BE49-F238E27FC236}">
                <a16:creationId xmlns:a16="http://schemas.microsoft.com/office/drawing/2014/main" id="{231D505C-9462-4B2C-B777-BDB1A88B0C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 dirty="0"/>
              <a:t>HTML </a:t>
            </a:r>
            <a:r>
              <a:rPr lang="zh-CN" altLang="en-US" b="1" dirty="0"/>
              <a:t>列表</a:t>
            </a:r>
            <a:endParaRPr lang="zh-CN" altLang="en-US" dirty="0"/>
          </a:p>
        </p:txBody>
      </p:sp>
      <p:sp>
        <p:nvSpPr>
          <p:cNvPr id="123907" name="内容占位符 2">
            <a:extLst>
              <a:ext uri="{FF2B5EF4-FFF2-40B4-BE49-F238E27FC236}">
                <a16:creationId xmlns:a16="http://schemas.microsoft.com/office/drawing/2014/main" id="{B94AC43C-6EEA-45D9-8200-B9FA1C771C6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7915" y="1027905"/>
            <a:ext cx="8817006" cy="4627171"/>
          </a:xfrm>
        </p:spPr>
        <p:txBody>
          <a:bodyPr>
            <a:normAutofit/>
          </a:bodyPr>
          <a:lstStyle/>
          <a:p>
            <a:r>
              <a:rPr lang="en-US" altLang="zh-CN" dirty="0"/>
              <a:t>HTML </a:t>
            </a:r>
            <a:r>
              <a:rPr lang="zh-CN" altLang="en-US" dirty="0"/>
              <a:t>支持有序、无序和自定义列表</a:t>
            </a:r>
            <a:r>
              <a:rPr lang="en-US" altLang="zh-CN" dirty="0"/>
              <a:t>:</a:t>
            </a:r>
          </a:p>
          <a:p>
            <a:r>
              <a:rPr lang="en-US" altLang="zh-CN" b="1" dirty="0"/>
              <a:t>HTML</a:t>
            </a:r>
            <a:r>
              <a:rPr lang="zh-CN" altLang="en-US" b="1" dirty="0"/>
              <a:t>无序列表</a:t>
            </a:r>
          </a:p>
          <a:p>
            <a:pPr latinLnBrk="1"/>
            <a:r>
              <a:rPr lang="zh-CN" altLang="en-US" dirty="0"/>
              <a:t>无序列表是一个项目的列表，此列项目使用粗体圆点（典型的小黑圆圈）进行标记。 </a:t>
            </a:r>
          </a:p>
          <a:p>
            <a:pPr latinLnBrk="1"/>
            <a:r>
              <a:rPr lang="zh-CN" altLang="en-US" dirty="0"/>
              <a:t>无序列表使用 </a:t>
            </a:r>
            <a:r>
              <a:rPr lang="en-US" altLang="zh-CN" dirty="0"/>
              <a:t>&lt;ul&gt; </a:t>
            </a:r>
            <a:r>
              <a:rPr lang="zh-CN" altLang="en-US" dirty="0"/>
              <a:t>标签</a:t>
            </a:r>
            <a:endParaRPr lang="en-US" altLang="zh-CN" dirty="0"/>
          </a:p>
          <a:p>
            <a:pPr latinLnBrk="1"/>
            <a:r>
              <a:rPr lang="zh-CN" altLang="en-US" dirty="0"/>
              <a:t>无序列表默认的前缀样式是实心圆其实是</a:t>
            </a:r>
            <a:r>
              <a:rPr lang="en-US" altLang="zh-CN" dirty="0"/>
              <a:t>disc</a:t>
            </a:r>
            <a:r>
              <a:rPr lang="zh-CN" altLang="en-US" dirty="0"/>
              <a:t>， </a:t>
            </a:r>
          </a:p>
          <a:p>
            <a:pPr latinLnBrk="1"/>
            <a:r>
              <a:rPr lang="en-US" altLang="zh-CN" dirty="0"/>
              <a:t>ul</a:t>
            </a:r>
            <a:r>
              <a:rPr lang="zh-CN" altLang="en-US" dirty="0"/>
              <a:t>标签中的属性是</a:t>
            </a:r>
            <a:r>
              <a:rPr lang="en-US" altLang="zh-CN" dirty="0"/>
              <a:t>type</a:t>
            </a:r>
            <a:r>
              <a:rPr lang="zh-CN" altLang="en-US" dirty="0"/>
              <a:t>，</a:t>
            </a:r>
            <a:r>
              <a:rPr lang="en-US" altLang="zh-CN" dirty="0"/>
              <a:t>type</a:t>
            </a:r>
            <a:r>
              <a:rPr lang="zh-CN" altLang="en-US" dirty="0"/>
              <a:t>属性值有</a:t>
            </a:r>
            <a:r>
              <a:rPr lang="en-US" altLang="zh-CN" dirty="0"/>
              <a:t>disc</a:t>
            </a:r>
            <a:r>
              <a:rPr lang="zh-CN" altLang="en-US" dirty="0"/>
              <a:t>（实心圆默认）、</a:t>
            </a:r>
            <a:r>
              <a:rPr lang="en-US" altLang="zh-CN" dirty="0"/>
              <a:t>circle</a:t>
            </a:r>
            <a:r>
              <a:rPr lang="zh-CN" altLang="en-US" dirty="0"/>
              <a:t>（空心圆）、</a:t>
            </a:r>
            <a:r>
              <a:rPr lang="en-US" altLang="zh-CN" dirty="0"/>
              <a:t>square</a:t>
            </a:r>
            <a:r>
              <a:rPr lang="zh-CN" altLang="en-US" dirty="0"/>
              <a:t>（实心正方形）、</a:t>
            </a:r>
            <a:r>
              <a:rPr lang="en-US" altLang="zh-CN" dirty="0"/>
              <a:t>none</a:t>
            </a:r>
            <a:r>
              <a:rPr lang="zh-CN" altLang="en-US" dirty="0"/>
              <a:t>（取消前缀）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标题 1">
            <a:extLst>
              <a:ext uri="{FF2B5EF4-FFF2-40B4-BE49-F238E27FC236}">
                <a16:creationId xmlns:a16="http://schemas.microsoft.com/office/drawing/2014/main" id="{7EBB523D-7991-4FAB-AB66-E6DD0E751E5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</a:t>
            </a:r>
            <a:r>
              <a:rPr lang="zh-CN" altLang="en-US" b="1"/>
              <a:t>列表</a:t>
            </a:r>
            <a:endParaRPr lang="zh-CN" altLang="en-US"/>
          </a:p>
        </p:txBody>
      </p:sp>
      <p:sp>
        <p:nvSpPr>
          <p:cNvPr id="124931" name="内容占位符 2">
            <a:extLst>
              <a:ext uri="{FF2B5EF4-FFF2-40B4-BE49-F238E27FC236}">
                <a16:creationId xmlns:a16="http://schemas.microsoft.com/office/drawing/2014/main" id="{349AF8DE-2F9C-4955-9103-C6E1FB7806E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53331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altLang="zh-CN" b="1" dirty="0"/>
              <a:t>HTML </a:t>
            </a:r>
            <a:r>
              <a:rPr lang="zh-CN" altLang="en-US" b="1" dirty="0"/>
              <a:t>有序列表</a:t>
            </a:r>
          </a:p>
          <a:p>
            <a:pPr latinLnBrk="1"/>
            <a:r>
              <a:rPr lang="zh-CN" altLang="en-US" dirty="0"/>
              <a:t>同样，有序列表也是一列项目，列表项目使用数字进行标记。 有序列表始于 </a:t>
            </a:r>
            <a:r>
              <a:rPr lang="en-US" altLang="zh-CN" dirty="0"/>
              <a:t>&lt;</a:t>
            </a:r>
            <a:r>
              <a:rPr lang="en-US" altLang="zh-CN" dirty="0" err="1"/>
              <a:t>ol</a:t>
            </a:r>
            <a:r>
              <a:rPr lang="en-US" altLang="zh-CN" dirty="0"/>
              <a:t>&gt; </a:t>
            </a:r>
            <a:r>
              <a:rPr lang="zh-CN" altLang="en-US" dirty="0"/>
              <a:t>标签。每个列表项始于 </a:t>
            </a:r>
            <a:r>
              <a:rPr lang="en-US" altLang="zh-CN" dirty="0"/>
              <a:t>&lt;li&gt; </a:t>
            </a:r>
            <a:r>
              <a:rPr lang="zh-CN" altLang="en-US" dirty="0"/>
              <a:t>标签。</a:t>
            </a:r>
          </a:p>
          <a:p>
            <a:pPr latinLnBrk="1"/>
            <a:r>
              <a:rPr lang="zh-CN" altLang="en-US" dirty="0"/>
              <a:t>列表项使用数字来标记。</a:t>
            </a:r>
            <a:endParaRPr lang="en-US" altLang="zh-CN" dirty="0"/>
          </a:p>
          <a:p>
            <a:pPr latinLnBrk="1"/>
            <a:r>
              <a:rPr lang="zh-CN" altLang="en-US" dirty="0"/>
              <a:t>有序列表中默认的</a:t>
            </a:r>
            <a:r>
              <a:rPr lang="en-US" altLang="zh-CN" dirty="0"/>
              <a:t>type</a:t>
            </a:r>
            <a:r>
              <a:rPr lang="zh-CN" altLang="en-US" dirty="0"/>
              <a:t>类型是数字，而且是从</a:t>
            </a:r>
            <a:r>
              <a:rPr lang="en-US" altLang="zh-CN" dirty="0"/>
              <a:t>1</a:t>
            </a:r>
            <a:r>
              <a:rPr lang="zh-CN" altLang="en-US" dirty="0"/>
              <a:t>开始的。它有两个属性：</a:t>
            </a:r>
            <a:r>
              <a:rPr lang="en-US" altLang="zh-CN" dirty="0"/>
              <a:t>type</a:t>
            </a:r>
            <a:r>
              <a:rPr lang="zh-CN" altLang="en-US" dirty="0"/>
              <a:t>、</a:t>
            </a:r>
            <a:r>
              <a:rPr lang="en-US" altLang="zh-CN" dirty="0"/>
              <a:t>start</a:t>
            </a:r>
            <a:r>
              <a:rPr lang="zh-CN" altLang="en-US" dirty="0"/>
              <a:t>。 </a:t>
            </a:r>
            <a:br>
              <a:rPr lang="zh-CN" altLang="en-US" dirty="0"/>
            </a:br>
            <a:r>
              <a:rPr lang="en-US" altLang="zh-CN" dirty="0"/>
              <a:t>type</a:t>
            </a:r>
            <a:r>
              <a:rPr lang="zh-CN" altLang="en-US" dirty="0"/>
              <a:t>：有五个属性值：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 err="1"/>
              <a:t>i</a:t>
            </a:r>
            <a:r>
              <a:rPr lang="zh-CN" altLang="en-US" dirty="0"/>
              <a:t>、</a:t>
            </a:r>
            <a:r>
              <a:rPr lang="en-US" altLang="zh-CN" dirty="0"/>
              <a:t>I(</a:t>
            </a:r>
            <a:r>
              <a:rPr lang="zh-CN" altLang="en-US" dirty="0"/>
              <a:t>罗马数字</a:t>
            </a:r>
            <a:r>
              <a:rPr lang="en-US" altLang="zh-CN" dirty="0"/>
              <a:t>)</a:t>
            </a:r>
            <a:r>
              <a:rPr lang="zh-CN" altLang="en-US" dirty="0"/>
              <a:t>，表示列表前缀的格式； </a:t>
            </a:r>
            <a:br>
              <a:rPr lang="zh-CN" altLang="en-US" dirty="0"/>
            </a:br>
            <a:r>
              <a:rPr lang="en-US" altLang="zh-CN" dirty="0"/>
              <a:t>start</a:t>
            </a:r>
            <a:r>
              <a:rPr lang="zh-CN" altLang="en-US" dirty="0"/>
              <a:t>：属性值位数字，表示从</a:t>
            </a:r>
            <a:r>
              <a:rPr lang="en-US" altLang="zh-CN" dirty="0"/>
              <a:t>type</a:t>
            </a:r>
            <a:r>
              <a:rPr lang="zh-CN" altLang="en-US" dirty="0"/>
              <a:t>类型的第几个数字开始</a:t>
            </a:r>
            <a:endParaRPr lang="en-US" altLang="zh-CN" dirty="0"/>
          </a:p>
          <a:p>
            <a:pPr latinLnBrk="1"/>
            <a:r>
              <a:rPr lang="zh-CN" altLang="en-US" dirty="0"/>
              <a:t>例：</a:t>
            </a:r>
          </a:p>
          <a:p>
            <a:r>
              <a:rPr lang="it-IT" altLang="zh-CN" b="0" i="0" u="none" strike="noStrike" dirty="0">
                <a:solidFill>
                  <a:srgbClr val="006666"/>
                </a:solidFill>
                <a:effectLst/>
                <a:latin typeface="&amp;quot"/>
              </a:rPr>
              <a:t>&lt;</a:t>
            </a:r>
            <a:r>
              <a:rPr lang="it-IT" altLang="zh-CN" b="0" i="0" u="none" strike="noStrike" dirty="0">
                <a:solidFill>
                  <a:srgbClr val="4F4F4F"/>
                </a:solidFill>
                <a:effectLst/>
                <a:latin typeface="&amp;quot"/>
              </a:rPr>
              <a:t>ol</a:t>
            </a:r>
            <a:r>
              <a:rPr lang="it-IT" altLang="zh-CN" b="0" i="0" u="none" strike="noStrike" dirty="0">
                <a:solidFill>
                  <a:srgbClr val="006666"/>
                </a:solidFill>
                <a:effectLst/>
                <a:latin typeface="&amp;quot"/>
              </a:rPr>
              <a:t> &gt;</a:t>
            </a:r>
            <a:r>
              <a:rPr lang="it-IT" altLang="zh-CN" b="0" i="0" u="none" strike="noStrike" dirty="0">
                <a:solidFill>
                  <a:srgbClr val="4F4F4F"/>
                </a:solidFill>
                <a:effectLst/>
                <a:latin typeface="Source Code Pro"/>
              </a:rPr>
              <a:t> </a:t>
            </a:r>
            <a:r>
              <a:rPr lang="it-IT" altLang="zh-CN" b="0" i="0" u="none" strike="noStrike" dirty="0">
                <a:solidFill>
                  <a:srgbClr val="006666"/>
                </a:solidFill>
                <a:effectLst/>
                <a:latin typeface="&amp;quot"/>
              </a:rPr>
              <a:t>&lt;</a:t>
            </a:r>
            <a:r>
              <a:rPr lang="it-IT" altLang="zh-CN" b="0" i="0" u="none" strike="noStrike" dirty="0">
                <a:solidFill>
                  <a:srgbClr val="4F4F4F"/>
                </a:solidFill>
                <a:effectLst/>
                <a:latin typeface="&amp;quot"/>
              </a:rPr>
              <a:t>li</a:t>
            </a:r>
            <a:r>
              <a:rPr lang="it-IT" altLang="zh-CN" b="0" i="0" u="none" strike="noStrike" dirty="0">
                <a:solidFill>
                  <a:srgbClr val="006666"/>
                </a:solidFill>
                <a:effectLst/>
                <a:latin typeface="&amp;quot"/>
              </a:rPr>
              <a:t>&gt;</a:t>
            </a:r>
            <a:r>
              <a:rPr lang="it-IT" altLang="zh-CN" b="0" i="0" u="none" strike="noStrike" dirty="0">
                <a:solidFill>
                  <a:srgbClr val="4F4F4F"/>
                </a:solidFill>
                <a:effectLst/>
                <a:latin typeface="Source Code Pro"/>
              </a:rPr>
              <a:t>dd</a:t>
            </a:r>
            <a:r>
              <a:rPr lang="it-IT" altLang="zh-CN" b="0" i="0" u="none" strike="noStrike" dirty="0">
                <a:solidFill>
                  <a:srgbClr val="006666"/>
                </a:solidFill>
                <a:effectLst/>
                <a:latin typeface="&amp;quot"/>
              </a:rPr>
              <a:t>&lt;/</a:t>
            </a:r>
            <a:r>
              <a:rPr lang="it-IT" altLang="zh-CN" b="0" i="0" u="none" strike="noStrike" dirty="0">
                <a:solidFill>
                  <a:srgbClr val="4F4F4F"/>
                </a:solidFill>
                <a:effectLst/>
                <a:latin typeface="&amp;quot"/>
              </a:rPr>
              <a:t>li</a:t>
            </a:r>
            <a:r>
              <a:rPr lang="it-IT" altLang="zh-CN" b="0" i="0" u="none" strike="noStrike" dirty="0">
                <a:solidFill>
                  <a:srgbClr val="006666"/>
                </a:solidFill>
                <a:effectLst/>
                <a:latin typeface="&amp;quot"/>
              </a:rPr>
              <a:t>&gt;</a:t>
            </a:r>
            <a:r>
              <a:rPr lang="it-IT" altLang="zh-CN" b="0" i="0" u="none" strike="noStrike" dirty="0">
                <a:solidFill>
                  <a:srgbClr val="4F4F4F"/>
                </a:solidFill>
                <a:effectLst/>
                <a:latin typeface="Source Code Pro"/>
              </a:rPr>
              <a:t> </a:t>
            </a:r>
            <a:r>
              <a:rPr lang="it-IT" altLang="zh-CN" b="0" i="0" u="none" strike="noStrike" dirty="0">
                <a:solidFill>
                  <a:srgbClr val="006666"/>
                </a:solidFill>
                <a:effectLst/>
                <a:latin typeface="&amp;quot"/>
              </a:rPr>
              <a:t>&lt;</a:t>
            </a:r>
            <a:r>
              <a:rPr lang="it-IT" altLang="zh-CN" b="0" i="0" u="none" strike="noStrike" dirty="0">
                <a:solidFill>
                  <a:srgbClr val="4F4F4F"/>
                </a:solidFill>
                <a:effectLst/>
                <a:latin typeface="&amp;quot"/>
              </a:rPr>
              <a:t>li</a:t>
            </a:r>
            <a:r>
              <a:rPr lang="it-IT" altLang="zh-CN" b="0" i="0" u="none" strike="noStrike" dirty="0">
                <a:solidFill>
                  <a:srgbClr val="006666"/>
                </a:solidFill>
                <a:effectLst/>
                <a:latin typeface="&amp;quot"/>
              </a:rPr>
              <a:t>&gt;</a:t>
            </a:r>
            <a:r>
              <a:rPr lang="it-IT" altLang="zh-CN" b="0" i="0" u="none" strike="noStrike" dirty="0">
                <a:solidFill>
                  <a:srgbClr val="4F4F4F"/>
                </a:solidFill>
                <a:effectLst/>
                <a:latin typeface="Source Code Pro"/>
              </a:rPr>
              <a:t>aa</a:t>
            </a:r>
            <a:r>
              <a:rPr lang="it-IT" altLang="zh-CN" b="0" i="0" u="none" strike="noStrike" dirty="0">
                <a:solidFill>
                  <a:srgbClr val="006666"/>
                </a:solidFill>
                <a:effectLst/>
                <a:latin typeface="&amp;quot"/>
              </a:rPr>
              <a:t>&lt;/</a:t>
            </a:r>
            <a:r>
              <a:rPr lang="it-IT" altLang="zh-CN" b="0" i="0" u="none" strike="noStrike" dirty="0">
                <a:solidFill>
                  <a:srgbClr val="4F4F4F"/>
                </a:solidFill>
                <a:effectLst/>
                <a:latin typeface="&amp;quot"/>
              </a:rPr>
              <a:t>li</a:t>
            </a:r>
            <a:r>
              <a:rPr lang="it-IT" altLang="zh-CN" b="0" i="0" u="none" strike="noStrike" dirty="0">
                <a:solidFill>
                  <a:srgbClr val="006666"/>
                </a:solidFill>
                <a:effectLst/>
                <a:latin typeface="&amp;quot"/>
              </a:rPr>
              <a:t>&gt;</a:t>
            </a:r>
            <a:r>
              <a:rPr lang="it-IT" altLang="zh-CN" b="0" i="0" u="none" strike="noStrike" dirty="0">
                <a:solidFill>
                  <a:srgbClr val="4F4F4F"/>
                </a:solidFill>
                <a:effectLst/>
                <a:latin typeface="Source Code Pro"/>
              </a:rPr>
              <a:t> </a:t>
            </a:r>
            <a:r>
              <a:rPr lang="it-IT" altLang="zh-CN" b="0" i="0" u="none" strike="noStrike" dirty="0">
                <a:solidFill>
                  <a:srgbClr val="006666"/>
                </a:solidFill>
                <a:effectLst/>
                <a:latin typeface="&amp;quot"/>
              </a:rPr>
              <a:t>&lt;</a:t>
            </a:r>
            <a:r>
              <a:rPr lang="it-IT" altLang="zh-CN" b="0" i="0" u="none" strike="noStrike" dirty="0">
                <a:solidFill>
                  <a:srgbClr val="4F4F4F"/>
                </a:solidFill>
                <a:effectLst/>
                <a:latin typeface="&amp;quot"/>
              </a:rPr>
              <a:t>li</a:t>
            </a:r>
            <a:r>
              <a:rPr lang="it-IT" altLang="zh-CN" b="0" i="0" u="none" strike="noStrike" dirty="0">
                <a:solidFill>
                  <a:srgbClr val="006666"/>
                </a:solidFill>
                <a:effectLst/>
                <a:latin typeface="&amp;quot"/>
              </a:rPr>
              <a:t>&gt;</a:t>
            </a:r>
            <a:r>
              <a:rPr lang="it-IT" altLang="zh-CN" b="0" i="0" u="none" strike="noStrike" dirty="0">
                <a:solidFill>
                  <a:srgbClr val="4F4F4F"/>
                </a:solidFill>
                <a:effectLst/>
                <a:latin typeface="Source Code Pro"/>
              </a:rPr>
              <a:t>dd</a:t>
            </a:r>
            <a:r>
              <a:rPr lang="it-IT" altLang="zh-CN" b="0" i="0" u="none" strike="noStrike" dirty="0">
                <a:solidFill>
                  <a:srgbClr val="006666"/>
                </a:solidFill>
                <a:effectLst/>
                <a:latin typeface="&amp;quot"/>
              </a:rPr>
              <a:t>&lt;/</a:t>
            </a:r>
            <a:r>
              <a:rPr lang="it-IT" altLang="zh-CN" b="0" i="0" u="none" strike="noStrike" dirty="0">
                <a:solidFill>
                  <a:srgbClr val="4F4F4F"/>
                </a:solidFill>
                <a:effectLst/>
                <a:latin typeface="&amp;quot"/>
              </a:rPr>
              <a:t>li</a:t>
            </a:r>
            <a:r>
              <a:rPr lang="it-IT" altLang="zh-CN" b="0" i="0" u="none" strike="noStrike" dirty="0">
                <a:solidFill>
                  <a:srgbClr val="006666"/>
                </a:solidFill>
                <a:effectLst/>
                <a:latin typeface="&amp;quot"/>
              </a:rPr>
              <a:t>&gt;</a:t>
            </a:r>
            <a:r>
              <a:rPr lang="it-IT" altLang="zh-CN" b="0" i="0" u="none" strike="noStrike" dirty="0">
                <a:solidFill>
                  <a:srgbClr val="4F4F4F"/>
                </a:solidFill>
                <a:effectLst/>
                <a:latin typeface="Source Code Pro"/>
              </a:rPr>
              <a:t> </a:t>
            </a:r>
            <a:r>
              <a:rPr lang="it-IT" altLang="zh-CN" b="0" i="0" u="none" strike="noStrike" dirty="0">
                <a:solidFill>
                  <a:srgbClr val="006666"/>
                </a:solidFill>
                <a:effectLst/>
                <a:latin typeface="&amp;quot"/>
              </a:rPr>
              <a:t>&lt;/</a:t>
            </a:r>
            <a:r>
              <a:rPr lang="it-IT" altLang="zh-CN" b="0" i="0" u="none" strike="noStrike" dirty="0">
                <a:solidFill>
                  <a:srgbClr val="4F4F4F"/>
                </a:solidFill>
                <a:effectLst/>
                <a:latin typeface="&amp;quot"/>
              </a:rPr>
              <a:t>ol</a:t>
            </a:r>
            <a:r>
              <a:rPr lang="it-IT" altLang="zh-CN" b="0" i="0" u="none" strike="noStrike" dirty="0">
                <a:solidFill>
                  <a:srgbClr val="006666"/>
                </a:solidFill>
                <a:effectLst/>
                <a:latin typeface="&amp;quot"/>
              </a:rPr>
              <a:t>&gt;</a:t>
            </a:r>
            <a:endParaRPr lang="zh-CN" altLang="en-US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5" name="内容占位符 2">
            <a:extLst>
              <a:ext uri="{FF2B5EF4-FFF2-40B4-BE49-F238E27FC236}">
                <a16:creationId xmlns:a16="http://schemas.microsoft.com/office/drawing/2014/main" id="{D625B390-89D0-4144-8293-2AE518E16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0151" y="460375"/>
            <a:ext cx="64008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zh-CN" sz="3200" dirty="0">
                <a:latin typeface="Arial" panose="020B0604020202020204" pitchFamily="34" charset="0"/>
              </a:rPr>
              <a:t>有序列表Type属性及说明</a:t>
            </a:r>
          </a:p>
        </p:txBody>
      </p:sp>
      <p:pic>
        <p:nvPicPr>
          <p:cNvPr id="125956" name="内容占位符 5" descr="12.jpg">
            <a:extLst>
              <a:ext uri="{FF2B5EF4-FFF2-40B4-BE49-F238E27FC236}">
                <a16:creationId xmlns:a16="http://schemas.microsoft.com/office/drawing/2014/main" id="{EA096EF4-B9E6-45BD-9188-D7096D711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075" y="1512094"/>
            <a:ext cx="7689850" cy="383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标题 1">
            <a:extLst>
              <a:ext uri="{FF2B5EF4-FFF2-40B4-BE49-F238E27FC236}">
                <a16:creationId xmlns:a16="http://schemas.microsoft.com/office/drawing/2014/main" id="{6DA275CC-EE46-43DF-A673-E1AD58E53A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</a:t>
            </a:r>
            <a:r>
              <a:rPr lang="zh-CN" altLang="en-US" b="1"/>
              <a:t>列表</a:t>
            </a:r>
            <a:endParaRPr lang="zh-CN" altLang="en-US"/>
          </a:p>
        </p:txBody>
      </p:sp>
      <p:sp>
        <p:nvSpPr>
          <p:cNvPr id="126979" name="内容占位符 2">
            <a:extLst>
              <a:ext uri="{FF2B5EF4-FFF2-40B4-BE49-F238E27FC236}">
                <a16:creationId xmlns:a16="http://schemas.microsoft.com/office/drawing/2014/main" id="{0EE3194E-70D3-4EDA-A874-4C3F289753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19598"/>
            <a:ext cx="10515600" cy="4351338"/>
          </a:xfrm>
        </p:spPr>
        <p:txBody>
          <a:bodyPr/>
          <a:lstStyle/>
          <a:p>
            <a:r>
              <a:rPr lang="en-US" altLang="zh-CN" b="1" dirty="0"/>
              <a:t>HTML </a:t>
            </a:r>
            <a:r>
              <a:rPr lang="zh-CN" altLang="en-US" b="1" dirty="0"/>
              <a:t>自定义列表</a:t>
            </a:r>
          </a:p>
          <a:p>
            <a:pPr latinLnBrk="1"/>
            <a:r>
              <a:rPr lang="zh-CN" altLang="en-US" sz="2000" dirty="0"/>
              <a:t>自定义列表不仅仅是一列项目，而是项目及其注释的组合。</a:t>
            </a:r>
          </a:p>
          <a:p>
            <a:pPr latinLnBrk="1"/>
            <a:r>
              <a:rPr lang="zh-CN" altLang="en-US" sz="2000" dirty="0"/>
              <a:t>自定义列表以 </a:t>
            </a:r>
            <a:r>
              <a:rPr lang="en-US" altLang="zh-CN" sz="2000" dirty="0"/>
              <a:t>&lt;dl&gt; </a:t>
            </a:r>
            <a:r>
              <a:rPr lang="zh-CN" altLang="en-US" sz="2000" dirty="0"/>
              <a:t>标签开始。每个自定义列表项以 </a:t>
            </a:r>
            <a:r>
              <a:rPr lang="en-US" altLang="zh-CN" sz="2000" dirty="0"/>
              <a:t>&lt;dt&gt; </a:t>
            </a:r>
            <a:r>
              <a:rPr lang="zh-CN" altLang="en-US" sz="2000" dirty="0"/>
              <a:t>开始。每个自定义列表项的定义以 </a:t>
            </a:r>
            <a:r>
              <a:rPr lang="en-US" altLang="zh-CN" sz="2000" dirty="0"/>
              <a:t>&lt;dd&gt; </a:t>
            </a:r>
            <a:r>
              <a:rPr lang="zh-CN" altLang="en-US" sz="2000" dirty="0"/>
              <a:t>开始。</a:t>
            </a:r>
          </a:p>
          <a:p>
            <a:r>
              <a:rPr lang="en-US" altLang="zh-CN" sz="2000" dirty="0"/>
              <a:t>&lt;dl&gt;</a:t>
            </a:r>
            <a:br>
              <a:rPr lang="en-US" altLang="zh-CN" sz="2000" dirty="0"/>
            </a:br>
            <a:r>
              <a:rPr lang="en-US" altLang="zh-CN" sz="2000" dirty="0"/>
              <a:t>&lt;dt&gt;Coffee&lt;/dt&gt;</a:t>
            </a:r>
            <a:br>
              <a:rPr lang="en-US" altLang="zh-CN" sz="2000" dirty="0"/>
            </a:br>
            <a:r>
              <a:rPr lang="en-US" altLang="zh-CN" sz="2000" dirty="0"/>
              <a:t>&lt;dd&gt;- black hot drink&lt;/dd&gt;</a:t>
            </a:r>
            <a:br>
              <a:rPr lang="en-US" altLang="zh-CN" sz="2000" dirty="0"/>
            </a:br>
            <a:r>
              <a:rPr lang="en-US" altLang="zh-CN" sz="2000" dirty="0"/>
              <a:t>&lt;dt&gt;Milk&lt;/dt&gt;</a:t>
            </a:r>
            <a:br>
              <a:rPr lang="en-US" altLang="zh-CN" sz="2000" dirty="0"/>
            </a:br>
            <a:r>
              <a:rPr lang="en-US" altLang="zh-CN" sz="2000" dirty="0"/>
              <a:t>&lt;dd&gt;- white cold drink&lt;/dd&gt;</a:t>
            </a:r>
            <a:br>
              <a:rPr lang="en-US" altLang="zh-CN" sz="2000" dirty="0"/>
            </a:br>
            <a:r>
              <a:rPr lang="en-US" altLang="zh-CN" sz="2000" dirty="0"/>
              <a:t>&lt;/dl&gt; </a:t>
            </a:r>
          </a:p>
          <a:p>
            <a:pPr latinLnBrk="1"/>
            <a:r>
              <a:rPr lang="zh-CN" altLang="en-US" sz="2000" dirty="0"/>
              <a:t>浏览器显示如下：</a:t>
            </a:r>
          </a:p>
          <a:p>
            <a:r>
              <a:rPr lang="en-US" altLang="zh-CN" sz="2000" dirty="0"/>
              <a:t>Coffee - black hot drink Milk - white cold drink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8C88EC29-895A-4EF7-97FC-30769BA0C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9857" y="330996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4400" dirty="0">
                <a:solidFill>
                  <a:schemeClr val="tx2"/>
                </a:solidFill>
              </a:rPr>
              <a:t>列表类型</a:t>
            </a:r>
          </a:p>
        </p:txBody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4CDF884A-5AD9-4C22-AB02-400C7896E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192" y="1269662"/>
            <a:ext cx="6145213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zh-CN" sz="3200" dirty="0">
                <a:latin typeface="Arial" panose="020B0604020202020204" pitchFamily="34" charset="0"/>
              </a:rPr>
              <a:t>列表类型与标记符号</a:t>
            </a:r>
          </a:p>
          <a:p>
            <a:pPr marL="457200" lvl="1" indent="0" eaLnBrk="1" hangingPunct="1">
              <a:spcBef>
                <a:spcPct val="20000"/>
              </a:spcBef>
            </a:pPr>
            <a:r>
              <a:rPr lang="zh-CN" altLang="zh-CN" sz="2800" dirty="0">
                <a:latin typeface="Arial" panose="020B0604020202020204" pitchFamily="34" charset="0"/>
              </a:rPr>
              <a:t>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endParaRPr lang="zh-CN" altLang="zh-CN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endParaRPr lang="zh-CN" altLang="zh-CN" dirty="0">
              <a:latin typeface="Arial" panose="020B0604020202020204" pitchFamily="34" charset="0"/>
            </a:endParaRPr>
          </a:p>
        </p:txBody>
      </p:sp>
      <p:pic>
        <p:nvPicPr>
          <p:cNvPr id="128004" name="内容占位符 6" descr="1.jpg">
            <a:extLst>
              <a:ext uri="{FF2B5EF4-FFF2-40B4-BE49-F238E27FC236}">
                <a16:creationId xmlns:a16="http://schemas.microsoft.com/office/drawing/2014/main" id="{8FA6E8AA-041B-43DD-94FE-15986BB00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75" y="2282941"/>
            <a:ext cx="7454900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标题 1">
            <a:extLst>
              <a:ext uri="{FF2B5EF4-FFF2-40B4-BE49-F238E27FC236}">
                <a16:creationId xmlns:a16="http://schemas.microsoft.com/office/drawing/2014/main" id="{140CBCE1-01A0-4355-9BBD-BDE0E8C8D5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&lt;div&gt; </a:t>
            </a:r>
            <a:r>
              <a:rPr lang="zh-CN" altLang="en-US" b="1"/>
              <a:t>和</a:t>
            </a:r>
            <a:r>
              <a:rPr lang="en-US" altLang="zh-CN" b="1"/>
              <a:t>&lt;span&gt;</a:t>
            </a:r>
            <a:endParaRPr lang="zh-CN" altLang="en-US"/>
          </a:p>
        </p:txBody>
      </p:sp>
      <p:sp>
        <p:nvSpPr>
          <p:cNvPr id="129027" name="内容占位符 2">
            <a:extLst>
              <a:ext uri="{FF2B5EF4-FFF2-40B4-BE49-F238E27FC236}">
                <a16:creationId xmlns:a16="http://schemas.microsoft.com/office/drawing/2014/main" id="{6537593E-8139-4225-8B3E-041E8E531E4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altLang="zh-CN" sz="2000"/>
              <a:t>HTML </a:t>
            </a:r>
            <a:r>
              <a:rPr lang="zh-CN" altLang="en-US" sz="2000"/>
              <a:t>可以通过 </a:t>
            </a:r>
            <a:r>
              <a:rPr lang="en-US" altLang="zh-CN" sz="2000"/>
              <a:t>&lt;div&gt; </a:t>
            </a:r>
            <a:r>
              <a:rPr lang="zh-CN" altLang="en-US" sz="2000"/>
              <a:t>和 </a:t>
            </a:r>
            <a:r>
              <a:rPr lang="en-US" altLang="zh-CN" sz="2000"/>
              <a:t>&lt;span&gt;</a:t>
            </a:r>
            <a:r>
              <a:rPr lang="zh-CN" altLang="en-US" sz="2000"/>
              <a:t>将元素组合起来。</a:t>
            </a:r>
            <a:endParaRPr lang="en-US" altLang="zh-CN" sz="2000"/>
          </a:p>
          <a:p>
            <a:r>
              <a:rPr lang="en-US" altLang="zh-CN" b="1"/>
              <a:t>HTML </a:t>
            </a:r>
            <a:r>
              <a:rPr lang="zh-CN" altLang="en-US" b="1"/>
              <a:t>区块元素</a:t>
            </a:r>
          </a:p>
          <a:p>
            <a:pPr latinLnBrk="1"/>
            <a:r>
              <a:rPr lang="zh-CN" altLang="en-US" sz="2000"/>
              <a:t>大多数 </a:t>
            </a:r>
            <a:r>
              <a:rPr lang="en-US" altLang="zh-CN" sz="2000"/>
              <a:t>HTML </a:t>
            </a:r>
            <a:r>
              <a:rPr lang="zh-CN" altLang="en-US" sz="2000"/>
              <a:t>元素被定义为</a:t>
            </a:r>
            <a:r>
              <a:rPr lang="zh-CN" altLang="en-US" sz="2000" b="1"/>
              <a:t>块级元素</a:t>
            </a:r>
            <a:r>
              <a:rPr lang="zh-CN" altLang="en-US" sz="2000"/>
              <a:t>或</a:t>
            </a:r>
            <a:r>
              <a:rPr lang="zh-CN" altLang="en-US" sz="2000" b="1"/>
              <a:t>内联元素</a:t>
            </a:r>
            <a:r>
              <a:rPr lang="zh-CN" altLang="en-US" sz="2000"/>
              <a:t>。</a:t>
            </a:r>
          </a:p>
          <a:p>
            <a:pPr latinLnBrk="1"/>
            <a:r>
              <a:rPr lang="zh-CN" altLang="en-US" sz="2000"/>
              <a:t>块级元素在浏览器显示时，通常会以新行来开始（和结束）。</a:t>
            </a:r>
          </a:p>
          <a:p>
            <a:pPr latinLnBrk="1"/>
            <a:r>
              <a:rPr lang="zh-CN" altLang="en-US" sz="2000"/>
              <a:t>实例</a:t>
            </a:r>
            <a:r>
              <a:rPr lang="en-US" altLang="zh-CN" sz="2000"/>
              <a:t>: &lt;h1&gt;, &lt;p&gt;, &lt;ul&gt;, &lt;table&gt; </a:t>
            </a:r>
          </a:p>
          <a:p>
            <a:r>
              <a:rPr lang="en-US" altLang="zh-CN" b="1"/>
              <a:t>HTML </a:t>
            </a:r>
            <a:r>
              <a:rPr lang="zh-CN" altLang="en-US" b="1"/>
              <a:t>内联元素</a:t>
            </a:r>
          </a:p>
          <a:p>
            <a:pPr latinLnBrk="1"/>
            <a:r>
              <a:rPr lang="zh-CN" altLang="en-US" sz="2000"/>
              <a:t>内联元素在显示时通常不会以新行开始。</a:t>
            </a:r>
          </a:p>
          <a:p>
            <a:pPr latinLnBrk="1"/>
            <a:r>
              <a:rPr lang="zh-CN" altLang="en-US" sz="2000"/>
              <a:t>实例</a:t>
            </a:r>
            <a:r>
              <a:rPr lang="en-US" altLang="zh-CN" sz="2000"/>
              <a:t>: &lt;b&gt;, &lt;td&gt;, &lt;a&gt;, &lt;img&gt;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标题 1">
            <a:extLst>
              <a:ext uri="{FF2B5EF4-FFF2-40B4-BE49-F238E27FC236}">
                <a16:creationId xmlns:a16="http://schemas.microsoft.com/office/drawing/2014/main" id="{1F264D75-5CB3-4ADD-84CE-9A27D32EBE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&lt;div&gt;</a:t>
            </a:r>
            <a:endParaRPr lang="zh-CN" altLang="en-US"/>
          </a:p>
        </p:txBody>
      </p:sp>
      <p:sp>
        <p:nvSpPr>
          <p:cNvPr id="130051" name="内容占位符 2">
            <a:extLst>
              <a:ext uri="{FF2B5EF4-FFF2-40B4-BE49-F238E27FC236}">
                <a16:creationId xmlns:a16="http://schemas.microsoft.com/office/drawing/2014/main" id="{32BFD491-C278-45EA-BFE1-5EC8E327E96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altLang="zh-CN" b="1"/>
              <a:t>HTML &lt;div&gt; </a:t>
            </a:r>
            <a:r>
              <a:rPr lang="zh-CN" altLang="en-US" b="1"/>
              <a:t>元素</a:t>
            </a:r>
          </a:p>
          <a:p>
            <a:pPr latinLnBrk="1"/>
            <a:r>
              <a:rPr lang="en-US" altLang="zh-CN" sz="2000"/>
              <a:t>HTML &lt;div&gt; </a:t>
            </a:r>
            <a:r>
              <a:rPr lang="zh-CN" altLang="en-US" sz="2000"/>
              <a:t>元素是块级元素，它可用于组合其他 </a:t>
            </a:r>
            <a:r>
              <a:rPr lang="en-US" altLang="zh-CN" sz="2000"/>
              <a:t>HTML </a:t>
            </a:r>
            <a:r>
              <a:rPr lang="zh-CN" altLang="en-US" sz="2000"/>
              <a:t>元素的容器。</a:t>
            </a:r>
          </a:p>
          <a:p>
            <a:pPr latinLnBrk="1"/>
            <a:r>
              <a:rPr lang="en-US" altLang="zh-CN" sz="2000"/>
              <a:t>&lt;div&gt; </a:t>
            </a:r>
            <a:r>
              <a:rPr lang="zh-CN" altLang="en-US" sz="2000"/>
              <a:t>元素没有特定的含义。除此之外，由于它属于块级元素，浏览器会在其前后显示折行。</a:t>
            </a:r>
          </a:p>
          <a:p>
            <a:pPr latinLnBrk="1"/>
            <a:r>
              <a:rPr lang="zh-CN" altLang="en-US" sz="2000"/>
              <a:t>如果与 </a:t>
            </a:r>
            <a:r>
              <a:rPr lang="en-US" altLang="zh-CN" sz="2000"/>
              <a:t>CSS </a:t>
            </a:r>
            <a:r>
              <a:rPr lang="zh-CN" altLang="en-US" sz="2000"/>
              <a:t>一同使用，</a:t>
            </a:r>
            <a:r>
              <a:rPr lang="en-US" altLang="zh-CN" sz="2000"/>
              <a:t>&lt;div&gt; </a:t>
            </a:r>
            <a:r>
              <a:rPr lang="zh-CN" altLang="en-US" sz="2000"/>
              <a:t>元素可用于对大的内容块设置样式属性。</a:t>
            </a:r>
          </a:p>
          <a:p>
            <a:pPr latinLnBrk="1"/>
            <a:r>
              <a:rPr lang="en-US" altLang="zh-CN" sz="2000"/>
              <a:t>&lt;div&gt; </a:t>
            </a:r>
            <a:r>
              <a:rPr lang="zh-CN" altLang="en-US" sz="2000"/>
              <a:t>元素的另一个常见的用途是文档布局。它取代了使用表格定义布局的老式方法。使用 </a:t>
            </a:r>
            <a:r>
              <a:rPr lang="en-US" altLang="zh-CN" sz="2000"/>
              <a:t>&lt;table&gt; </a:t>
            </a:r>
            <a:r>
              <a:rPr lang="zh-CN" altLang="en-US" sz="2000"/>
              <a:t>元素进行文档布局不是表格的正确用法。</a:t>
            </a:r>
            <a:r>
              <a:rPr lang="en-US" altLang="zh-CN" sz="2000"/>
              <a:t>&lt;table&gt; </a:t>
            </a:r>
            <a:r>
              <a:rPr lang="zh-CN" altLang="en-US" sz="2000"/>
              <a:t>元素的作用是显示表格化的数据。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标题 1">
            <a:extLst>
              <a:ext uri="{FF2B5EF4-FFF2-40B4-BE49-F238E27FC236}">
                <a16:creationId xmlns:a16="http://schemas.microsoft.com/office/drawing/2014/main" id="{0FFFFBD1-7807-41F7-93B8-22671D45F9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&lt;span&gt;</a:t>
            </a:r>
            <a:endParaRPr lang="zh-CN" altLang="en-US"/>
          </a:p>
        </p:txBody>
      </p:sp>
      <p:sp>
        <p:nvSpPr>
          <p:cNvPr id="131075" name="内容占位符 2">
            <a:extLst>
              <a:ext uri="{FF2B5EF4-FFF2-40B4-BE49-F238E27FC236}">
                <a16:creationId xmlns:a16="http://schemas.microsoft.com/office/drawing/2014/main" id="{C0306830-35C2-4219-8168-ABA1D433C7B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altLang="zh-CN" b="1"/>
              <a:t>HTML &lt;span&gt; </a:t>
            </a:r>
            <a:r>
              <a:rPr lang="zh-CN" altLang="en-US" b="1"/>
              <a:t>元素</a:t>
            </a:r>
          </a:p>
          <a:p>
            <a:pPr latinLnBrk="1"/>
            <a:r>
              <a:rPr lang="en-US" altLang="zh-CN" sz="2000"/>
              <a:t>HTML &lt;span&gt; </a:t>
            </a:r>
            <a:r>
              <a:rPr lang="zh-CN" altLang="en-US" sz="2000"/>
              <a:t>元素是内联元素，可用作文本的容器</a:t>
            </a:r>
          </a:p>
          <a:p>
            <a:pPr latinLnBrk="1"/>
            <a:r>
              <a:rPr lang="en-US" altLang="zh-CN" sz="2000"/>
              <a:t>&lt;span&gt; </a:t>
            </a:r>
            <a:r>
              <a:rPr lang="zh-CN" altLang="en-US" sz="2000"/>
              <a:t>元素也没有特定的含义。 </a:t>
            </a:r>
          </a:p>
          <a:p>
            <a:pPr latinLnBrk="1"/>
            <a:r>
              <a:rPr lang="zh-CN" altLang="en-US" sz="2000"/>
              <a:t>当与 </a:t>
            </a:r>
            <a:r>
              <a:rPr lang="en-US" altLang="zh-CN" sz="2000"/>
              <a:t>CSS </a:t>
            </a:r>
            <a:r>
              <a:rPr lang="zh-CN" altLang="en-US" sz="2000"/>
              <a:t>一同使用时，</a:t>
            </a:r>
            <a:r>
              <a:rPr lang="en-US" altLang="zh-CN" sz="2000"/>
              <a:t>&lt;span&gt; </a:t>
            </a:r>
            <a:r>
              <a:rPr lang="zh-CN" altLang="en-US" sz="2000"/>
              <a:t>元素可用于为部分文本设置样式属性。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>
            <a:extLst>
              <a:ext uri="{FF2B5EF4-FFF2-40B4-BE49-F238E27FC236}">
                <a16:creationId xmlns:a16="http://schemas.microsoft.com/office/drawing/2014/main" id="{BBBCDF0D-7880-4AB1-B93B-D2F3016658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空元素</a:t>
            </a:r>
          </a:p>
        </p:txBody>
      </p:sp>
      <p:sp>
        <p:nvSpPr>
          <p:cNvPr id="16387" name="内容占位符 2">
            <a:extLst>
              <a:ext uri="{FF2B5EF4-FFF2-40B4-BE49-F238E27FC236}">
                <a16:creationId xmlns:a16="http://schemas.microsoft.com/office/drawing/2014/main" id="{225CBC7D-E25B-4024-9B81-AB1CF74BB57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没有内容的 </a:t>
            </a:r>
            <a:r>
              <a:rPr lang="en-US" altLang="zh-CN" dirty="0"/>
              <a:t>HTML </a:t>
            </a:r>
            <a:r>
              <a:rPr lang="zh-CN" altLang="en-US" dirty="0"/>
              <a:t>元素被称为空元素。空元素是在开始标签中关闭的。</a:t>
            </a:r>
            <a:endParaRPr lang="en-US" altLang="zh-CN" dirty="0"/>
          </a:p>
          <a:p>
            <a:r>
              <a:rPr lang="en-US" altLang="zh-CN" dirty="0"/>
              <a:t>&lt;</a:t>
            </a:r>
            <a:r>
              <a:rPr lang="en-US" altLang="zh-CN" dirty="0" err="1"/>
              <a:t>br</a:t>
            </a:r>
            <a:r>
              <a:rPr lang="en-US" altLang="zh-CN" dirty="0"/>
              <a:t>&gt; </a:t>
            </a:r>
            <a:r>
              <a:rPr lang="zh-CN" altLang="en-US" dirty="0"/>
              <a:t>就是没有关闭标签的空元素（</a:t>
            </a:r>
            <a:r>
              <a:rPr lang="en-US" altLang="zh-CN" dirty="0"/>
              <a:t>&lt;</a:t>
            </a:r>
            <a:r>
              <a:rPr lang="en-US" altLang="zh-CN" dirty="0" err="1"/>
              <a:t>br</a:t>
            </a:r>
            <a:r>
              <a:rPr lang="en-US" altLang="zh-CN" dirty="0"/>
              <a:t>&gt; </a:t>
            </a:r>
            <a:r>
              <a:rPr lang="zh-CN" altLang="en-US" dirty="0"/>
              <a:t>标签定义换行）。</a:t>
            </a:r>
            <a:endParaRPr lang="en-US" altLang="zh-CN" dirty="0"/>
          </a:p>
          <a:p>
            <a:r>
              <a:rPr lang="en-US" altLang="zh-CN" dirty="0"/>
              <a:t>&lt;</a:t>
            </a:r>
            <a:r>
              <a:rPr lang="en-US" altLang="zh-CN" dirty="0" err="1"/>
              <a:t>br</a:t>
            </a:r>
            <a:r>
              <a:rPr lang="en-US" altLang="zh-CN" dirty="0"/>
              <a:t>/&gt;</a:t>
            </a:r>
          </a:p>
          <a:p>
            <a:r>
              <a:rPr lang="en-US" altLang="zh-CN" dirty="0"/>
              <a:t>&lt;</a:t>
            </a:r>
            <a:r>
              <a:rPr lang="en-US" altLang="zh-CN" dirty="0" err="1"/>
              <a:t>hr</a:t>
            </a:r>
            <a:r>
              <a:rPr lang="en-US" altLang="zh-CN" dirty="0"/>
              <a:t>/&gt;</a:t>
            </a:r>
            <a:r>
              <a:rPr lang="zh-CN" altLang="en-US" dirty="0"/>
              <a:t>横线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标题 1">
            <a:extLst>
              <a:ext uri="{FF2B5EF4-FFF2-40B4-BE49-F238E27FC236}">
                <a16:creationId xmlns:a16="http://schemas.microsoft.com/office/drawing/2014/main" id="{A844A0EB-9D23-4691-9C88-47899E3864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</a:t>
            </a:r>
            <a:r>
              <a:rPr lang="zh-CN" altLang="en-US" b="1"/>
              <a:t>布局</a:t>
            </a:r>
            <a:endParaRPr lang="zh-CN" altLang="en-US"/>
          </a:p>
        </p:txBody>
      </p:sp>
      <p:sp>
        <p:nvSpPr>
          <p:cNvPr id="132099" name="内容占位符 2">
            <a:extLst>
              <a:ext uri="{FF2B5EF4-FFF2-40B4-BE49-F238E27FC236}">
                <a16:creationId xmlns:a16="http://schemas.microsoft.com/office/drawing/2014/main" id="{FD2B402F-93F8-4640-BB48-BBF900A427E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altLang="zh-CN" b="1"/>
              <a:t>HTML </a:t>
            </a:r>
            <a:r>
              <a:rPr lang="zh-CN" altLang="en-US" b="1"/>
              <a:t>布局 </a:t>
            </a:r>
            <a:r>
              <a:rPr lang="en-US" altLang="zh-CN" b="1"/>
              <a:t>- </a:t>
            </a:r>
            <a:r>
              <a:rPr lang="zh-CN" altLang="en-US" b="1"/>
              <a:t>使用</a:t>
            </a:r>
            <a:r>
              <a:rPr lang="en-US" altLang="zh-CN" b="1"/>
              <a:t>&lt;div&gt; </a:t>
            </a:r>
            <a:r>
              <a:rPr lang="zh-CN" altLang="en-US" b="1"/>
              <a:t>元素</a:t>
            </a:r>
          </a:p>
          <a:p>
            <a:pPr latinLnBrk="1"/>
            <a:r>
              <a:rPr lang="en-US" altLang="zh-CN" sz="2000"/>
              <a:t>div </a:t>
            </a:r>
            <a:r>
              <a:rPr lang="zh-CN" altLang="en-US" sz="2000"/>
              <a:t>元素是用于分组 </a:t>
            </a:r>
            <a:r>
              <a:rPr lang="en-US" altLang="zh-CN" sz="2000"/>
              <a:t>HTML </a:t>
            </a:r>
            <a:r>
              <a:rPr lang="zh-CN" altLang="en-US" sz="2000"/>
              <a:t>元素的块级元素。</a:t>
            </a:r>
          </a:p>
          <a:p>
            <a:r>
              <a:rPr lang="en-US" altLang="zh-CN" b="1"/>
              <a:t>HTML </a:t>
            </a:r>
            <a:r>
              <a:rPr lang="zh-CN" altLang="en-US" b="1"/>
              <a:t>布局 </a:t>
            </a:r>
            <a:r>
              <a:rPr lang="en-US" altLang="zh-CN" b="1"/>
              <a:t>- </a:t>
            </a:r>
            <a:r>
              <a:rPr lang="zh-CN" altLang="en-US" b="1"/>
              <a:t>使用表格</a:t>
            </a:r>
          </a:p>
          <a:p>
            <a:pPr latinLnBrk="1"/>
            <a:r>
              <a:rPr lang="zh-CN" altLang="en-US" sz="2000"/>
              <a:t>使用 </a:t>
            </a:r>
            <a:r>
              <a:rPr lang="en-US" altLang="zh-CN" sz="2000"/>
              <a:t>HTML &lt;table&gt; </a:t>
            </a:r>
            <a:r>
              <a:rPr lang="zh-CN" altLang="en-US" sz="2000"/>
              <a:t>标签是创建布局的一种简单的方式。</a:t>
            </a:r>
          </a:p>
          <a:p>
            <a:pPr latinLnBrk="1"/>
            <a:r>
              <a:rPr lang="zh-CN" altLang="en-US" sz="2000"/>
              <a:t>大多数站点可以使用 </a:t>
            </a:r>
            <a:r>
              <a:rPr lang="en-US" altLang="zh-CN" sz="2000"/>
              <a:t>&lt;div&gt; </a:t>
            </a:r>
            <a:r>
              <a:rPr lang="zh-CN" altLang="en-US" sz="2000"/>
              <a:t>或者 </a:t>
            </a:r>
            <a:r>
              <a:rPr lang="en-US" altLang="zh-CN" sz="2000"/>
              <a:t>&lt;table&gt; </a:t>
            </a:r>
            <a:r>
              <a:rPr lang="zh-CN" altLang="en-US" sz="2000"/>
              <a:t>元素来创建多列。</a:t>
            </a:r>
            <a:r>
              <a:rPr lang="en-US" altLang="zh-CN" sz="2000"/>
              <a:t>CSS </a:t>
            </a:r>
            <a:r>
              <a:rPr lang="zh-CN" altLang="en-US" sz="2000"/>
              <a:t>用于对元素进行定位，或者为页面创建背景以及色彩丰富的外观。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Rectangle 3">
            <a:extLst>
              <a:ext uri="{FF2B5EF4-FFF2-40B4-BE49-F238E27FC236}">
                <a16:creationId xmlns:a16="http://schemas.microsoft.com/office/drawing/2014/main" id="{66AE2EAE-888A-44E7-99AF-AE9D04637BFE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299099" y="1600200"/>
            <a:ext cx="8229600" cy="2478087"/>
          </a:xfrm>
        </p:spPr>
        <p:txBody>
          <a:bodyPr/>
          <a:lstStyle/>
          <a:p>
            <a:pPr indent="0"/>
            <a:r>
              <a:rPr lang="zh-CN" altLang="en-US" dirty="0"/>
              <a:t>文字属性标记&lt;font&gt;..&lt;/font&gt;</a:t>
            </a:r>
          </a:p>
          <a:p>
            <a:pPr lvl="1" indent="0"/>
            <a:r>
              <a:rPr lang="zh-CN" altLang="en-US" dirty="0"/>
              <a:t>1.文字颜色 </a:t>
            </a:r>
          </a:p>
          <a:p>
            <a:pPr lvl="2" indent="0"/>
            <a:r>
              <a:rPr lang="zh-CN" altLang="en-US" dirty="0"/>
              <a:t>指定颜色 &lt;font </a:t>
            </a:r>
            <a:r>
              <a:rPr lang="zh-CN" altLang="en-US" dirty="0">
                <a:solidFill>
                  <a:srgbClr val="FF0000"/>
                </a:solidFill>
              </a:rPr>
              <a:t>color=#</a:t>
            </a:r>
            <a:r>
              <a:rPr lang="zh-CN" altLang="en-US" dirty="0"/>
              <a:t>&gt; ... &lt;/font&gt;</a:t>
            </a:r>
          </a:p>
          <a:p>
            <a:pPr lvl="2" indent="0"/>
            <a:r>
              <a:rPr lang="zh-CN" altLang="en-US" dirty="0"/>
              <a:t>#=RRGGBB 16 进制数码</a:t>
            </a:r>
          </a:p>
        </p:txBody>
      </p:sp>
      <p:sp>
        <p:nvSpPr>
          <p:cNvPr id="140292" name="Text Box 16">
            <a:extLst>
              <a:ext uri="{FF2B5EF4-FFF2-40B4-BE49-F238E27FC236}">
                <a16:creationId xmlns:a16="http://schemas.microsoft.com/office/drawing/2014/main" id="{0595CC24-6486-494D-A5F7-62D1E31DE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35/ 203</a:t>
            </a:r>
          </a:p>
        </p:txBody>
      </p:sp>
    </p:spTree>
  </p:cSld>
  <p:clrMapOvr>
    <a:masterClrMapping/>
  </p:clrMapOvr>
  <p:transition spd="slow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5" name="Rectangle 3">
            <a:extLst>
              <a:ext uri="{FF2B5EF4-FFF2-40B4-BE49-F238E27FC236}">
                <a16:creationId xmlns:a16="http://schemas.microsoft.com/office/drawing/2014/main" id="{F82A1FFB-C049-4D84-AB26-1D122D181BE7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317072" y="1453642"/>
            <a:ext cx="6913563" cy="2979737"/>
          </a:xfrm>
        </p:spPr>
        <p:txBody>
          <a:bodyPr/>
          <a:lstStyle/>
          <a:p>
            <a:pPr eaLnBrk="1" hangingPunct="1"/>
            <a:r>
              <a:rPr lang="zh-CN" altLang="zh-CN"/>
              <a:t>文字属性标记</a:t>
            </a:r>
          </a:p>
          <a:p>
            <a:pPr lvl="1" eaLnBrk="1" hangingPunct="1"/>
            <a:r>
              <a:rPr lang="zh-CN" altLang="zh-CN"/>
              <a:t>2.文字字体</a:t>
            </a:r>
          </a:p>
          <a:p>
            <a:pPr lvl="2" eaLnBrk="1" hangingPunct="1"/>
            <a:r>
              <a:rPr lang="zh-CN" altLang="zh-CN"/>
              <a:t>&lt;font </a:t>
            </a:r>
            <a:r>
              <a:rPr lang="zh-CN" altLang="zh-CN">
                <a:solidFill>
                  <a:srgbClr val="FF0000"/>
                </a:solidFill>
              </a:rPr>
              <a:t>face=“#, #, ..., #”</a:t>
            </a:r>
            <a:r>
              <a:rPr lang="zh-CN" altLang="zh-CN"/>
              <a:t>&gt; ... &lt;/font&gt;</a:t>
            </a:r>
            <a:br>
              <a:rPr lang="zh-CN" altLang="zh-CN"/>
            </a:br>
            <a:r>
              <a:rPr lang="zh-CN" altLang="zh-CN"/>
              <a:t>#=客户端可获得的字体</a:t>
            </a:r>
          </a:p>
        </p:txBody>
      </p:sp>
      <p:sp>
        <p:nvSpPr>
          <p:cNvPr id="141316" name="Text Box 16">
            <a:extLst>
              <a:ext uri="{FF2B5EF4-FFF2-40B4-BE49-F238E27FC236}">
                <a16:creationId xmlns:a16="http://schemas.microsoft.com/office/drawing/2014/main" id="{F2CE0E99-011E-43D9-A732-DA8617858E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36/ 203</a:t>
            </a:r>
          </a:p>
        </p:txBody>
      </p:sp>
    </p:spTree>
  </p:cSld>
  <p:clrMapOvr>
    <a:masterClrMapping/>
  </p:clrMapOvr>
  <p:transition spd="slow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9" name="Rectangle 3">
            <a:extLst>
              <a:ext uri="{FF2B5EF4-FFF2-40B4-BE49-F238E27FC236}">
                <a16:creationId xmlns:a16="http://schemas.microsoft.com/office/drawing/2014/main" id="{DDA930D2-8BA8-40FF-9D4E-6DE08211981E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189608" y="849082"/>
            <a:ext cx="10515600" cy="4351338"/>
          </a:xfrm>
        </p:spPr>
        <p:txBody>
          <a:bodyPr/>
          <a:lstStyle/>
          <a:p>
            <a:pPr eaLnBrk="1" hangingPunct="1"/>
            <a:r>
              <a:rPr lang="zh-CN" altLang="zh-CN" dirty="0"/>
              <a:t>文字属性标记</a:t>
            </a:r>
          </a:p>
          <a:p>
            <a:pPr lvl="1" eaLnBrk="1" hangingPunct="1"/>
            <a:r>
              <a:rPr lang="zh-CN" altLang="zh-CN" dirty="0"/>
              <a:t>3.文字大小</a:t>
            </a:r>
          </a:p>
          <a:p>
            <a:pPr lvl="2" eaLnBrk="1" hangingPunct="1"/>
            <a:r>
              <a:rPr lang="zh-CN" altLang="zh-CN" dirty="0"/>
              <a:t>&lt;font </a:t>
            </a:r>
            <a:r>
              <a:rPr lang="zh-CN" altLang="zh-CN" dirty="0">
                <a:solidFill>
                  <a:srgbClr val="FF0000"/>
                </a:solidFill>
              </a:rPr>
              <a:t>size=#</a:t>
            </a:r>
            <a:r>
              <a:rPr lang="zh-CN" altLang="zh-CN" dirty="0"/>
              <a:t>&gt; ... &lt;/font&gt; </a:t>
            </a:r>
          </a:p>
          <a:p>
            <a:pPr lvl="2" eaLnBrk="1" hangingPunct="1"/>
            <a:r>
              <a:rPr lang="zh-CN" altLang="zh-CN" dirty="0"/>
              <a:t>#=1, 2, 3, 4, 5, 6, 7 or +#, -#</a:t>
            </a:r>
          </a:p>
        </p:txBody>
      </p:sp>
      <p:sp>
        <p:nvSpPr>
          <p:cNvPr id="142340" name="Text Box 16">
            <a:extLst>
              <a:ext uri="{FF2B5EF4-FFF2-40B4-BE49-F238E27FC236}">
                <a16:creationId xmlns:a16="http://schemas.microsoft.com/office/drawing/2014/main" id="{AD0ECD02-89F8-4D21-BD5A-1E7B6A4F5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37/ 203</a:t>
            </a:r>
          </a:p>
        </p:txBody>
      </p:sp>
    </p:spTree>
  </p:cSld>
  <p:clrMapOvr>
    <a:masterClrMapping/>
  </p:clrMapOvr>
  <p:transition spd="slow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3" name="Rectangle 3">
            <a:extLst>
              <a:ext uri="{FF2B5EF4-FFF2-40B4-BE49-F238E27FC236}">
                <a16:creationId xmlns:a16="http://schemas.microsoft.com/office/drawing/2014/main" id="{B716F473-FE13-49D7-84F1-CB433BA2141A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722268" y="1666706"/>
            <a:ext cx="7696200" cy="2016125"/>
          </a:xfrm>
        </p:spPr>
        <p:txBody>
          <a:bodyPr/>
          <a:lstStyle/>
          <a:p>
            <a:pPr eaLnBrk="1" hangingPunct="1"/>
            <a:r>
              <a:rPr lang="zh-CN" altLang="zh-CN" dirty="0"/>
              <a:t>行的控制 </a:t>
            </a:r>
          </a:p>
          <a:p>
            <a:pPr lvl="1" eaLnBrk="1" hangingPunct="1"/>
            <a:r>
              <a:rPr lang="zh-CN" altLang="zh-CN" dirty="0"/>
              <a:t>段(Paragraph) (可以看作是空行) </a:t>
            </a:r>
            <a:r>
              <a:rPr lang="zh-CN" altLang="zh-CN" dirty="0">
                <a:solidFill>
                  <a:srgbClr val="FF0000"/>
                </a:solidFill>
              </a:rPr>
              <a:t>&lt;p&gt;</a:t>
            </a:r>
          </a:p>
          <a:p>
            <a:pPr lvl="1" eaLnBrk="1" hangingPunct="1"/>
            <a:r>
              <a:rPr lang="zh-CN" altLang="zh-CN" dirty="0"/>
              <a:t>空白占位符</a:t>
            </a:r>
            <a:r>
              <a:rPr lang="zh-CN" altLang="zh-CN" dirty="0">
                <a:solidFill>
                  <a:srgbClr val="FF0000"/>
                </a:solidFill>
              </a:rPr>
              <a:t>&amp;nbsp;</a:t>
            </a:r>
          </a:p>
        </p:txBody>
      </p:sp>
      <p:sp>
        <p:nvSpPr>
          <p:cNvPr id="143364" name="Text Box 16">
            <a:extLst>
              <a:ext uri="{FF2B5EF4-FFF2-40B4-BE49-F238E27FC236}">
                <a16:creationId xmlns:a16="http://schemas.microsoft.com/office/drawing/2014/main" id="{D51AEFD8-4362-4EA8-BC8C-83D00AEFF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38/ 203</a:t>
            </a:r>
          </a:p>
        </p:txBody>
      </p:sp>
    </p:spTree>
  </p:cSld>
  <p:clrMapOvr>
    <a:masterClrMapping/>
  </p:clrMapOvr>
  <p:transition spd="slow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Rectangle 3">
            <a:extLst>
              <a:ext uri="{FF2B5EF4-FFF2-40B4-BE49-F238E27FC236}">
                <a16:creationId xmlns:a16="http://schemas.microsoft.com/office/drawing/2014/main" id="{BA0E516A-1F91-410E-90DD-CD28689065F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704513" y="1236216"/>
            <a:ext cx="8229600" cy="29813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/>
              <a:t>行的控制 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/>
              <a:t>HTML的段落与段落之间有一定的空隔。如果不希望出现空隔而只想换行的话，就要用到另一个元素，即&lt;br&gt;元素。&lt;br&gt;元素可以使所在的位置出现换行。这种换行和浏览器的自动换行的效果类似。</a:t>
            </a:r>
            <a:r>
              <a:rPr lang="zh-CN" altLang="en-US" dirty="0">
                <a:solidFill>
                  <a:schemeClr val="tx2"/>
                </a:solidFill>
              </a:rPr>
              <a:t>&lt;br&gt;元素不是成对出现的。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不换行&lt;nobr&gt;</a:t>
            </a:r>
            <a:endParaRPr lang="en-US" altLang="zh-CN" dirty="0"/>
          </a:p>
        </p:txBody>
      </p:sp>
      <p:sp>
        <p:nvSpPr>
          <p:cNvPr id="144388" name="Text Box 16">
            <a:extLst>
              <a:ext uri="{FF2B5EF4-FFF2-40B4-BE49-F238E27FC236}">
                <a16:creationId xmlns:a16="http://schemas.microsoft.com/office/drawing/2014/main" id="{EF01C744-E1F8-462D-90E0-12315397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39/ 203</a:t>
            </a:r>
          </a:p>
        </p:txBody>
      </p:sp>
    </p:spTree>
  </p:cSld>
  <p:clrMapOvr>
    <a:masterClrMapping/>
  </p:clrMapOvr>
  <p:transition spd="slow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1" name="内容占位符 3">
            <a:extLst>
              <a:ext uri="{FF2B5EF4-FFF2-40B4-BE49-F238E27FC236}">
                <a16:creationId xmlns:a16="http://schemas.microsoft.com/office/drawing/2014/main" id="{65768E83-B1CD-44D5-8DCA-66C23FEC3D54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2824957" y="1001713"/>
            <a:ext cx="5678487" cy="388778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/>
              <a:t>基本语法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&lt;body&gt;</a:t>
            </a:r>
          </a:p>
          <a:p>
            <a:pPr marL="0" indent="0">
              <a:buNone/>
            </a:pPr>
            <a:r>
              <a:rPr lang="zh-CN" altLang="en-US" sz="2000" dirty="0"/>
              <a:t>输入要显示的文字内容&lt;nobr&gt;&lt;wbr&gt;继续输入要显示的内容&lt;/wbr&gt;&lt;/nobr&gt;</a:t>
            </a:r>
          </a:p>
          <a:p>
            <a:pPr marL="0" indent="0">
              <a:buNone/>
            </a:pPr>
            <a:r>
              <a:rPr lang="zh-CN" altLang="en-US" sz="2000" dirty="0"/>
              <a:t>&lt;/body&gt;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语法说明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HTML文件中，成对的&lt;nobr&gt;&lt;/nobr&gt;标记表示不换行，但是在&lt;nobr&gt;标记中，插入成对的&lt;wbr&gt; &lt;/wbr&gt;标记后，</a:t>
            </a:r>
            <a:r>
              <a:rPr lang="zh-CN" altLang="en-US" sz="2000" dirty="0">
                <a:solidFill>
                  <a:srgbClr val="0000CC"/>
                </a:solidFill>
              </a:rPr>
              <a:t>&lt;wbr&gt; &lt;/wbr&gt;标记之间的内容会被强制换行。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145412" name="Text Box 16">
            <a:extLst>
              <a:ext uri="{FF2B5EF4-FFF2-40B4-BE49-F238E27FC236}">
                <a16:creationId xmlns:a16="http://schemas.microsoft.com/office/drawing/2014/main" id="{2FA53ED6-3D03-47E0-A2CD-B14983612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40/ 203</a:t>
            </a:r>
          </a:p>
        </p:txBody>
      </p:sp>
    </p:spTree>
  </p:cSld>
  <p:clrMapOvr>
    <a:masterClrMapping/>
  </p:clrMapOvr>
  <p:transition spd="slow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5" name="Rectangle 3">
            <a:extLst>
              <a:ext uri="{FF2B5EF4-FFF2-40B4-BE49-F238E27FC236}">
                <a16:creationId xmlns:a16="http://schemas.microsoft.com/office/drawing/2014/main" id="{8EF0452B-74A7-4C86-A3C2-73B9C91AF1F7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939925" y="1791826"/>
            <a:ext cx="5832475" cy="2808287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zh-CN" dirty="0"/>
              <a:t>&lt;body&gt;……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zh-CN" dirty="0"/>
              <a:t>     </a:t>
            </a:r>
            <a:r>
              <a:rPr lang="zh-CN" altLang="zh-CN" dirty="0">
                <a:solidFill>
                  <a:srgbClr val="FF0000"/>
                </a:solidFill>
              </a:rPr>
              <a:t>&lt;i&gt;</a:t>
            </a:r>
            <a:r>
              <a:rPr lang="zh-CN" altLang="zh-CN" dirty="0"/>
              <a:t>倾斜文本</a:t>
            </a:r>
            <a:r>
              <a:rPr lang="zh-CN" altLang="zh-CN" dirty="0">
                <a:solidFill>
                  <a:srgbClr val="FF0000"/>
                </a:solidFill>
              </a:rPr>
              <a:t>&lt;/i&gt;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zh-CN" dirty="0"/>
              <a:t>     </a:t>
            </a:r>
            <a:r>
              <a:rPr lang="zh-CN" altLang="zh-CN" dirty="0">
                <a:solidFill>
                  <a:srgbClr val="FF0000"/>
                </a:solidFill>
              </a:rPr>
              <a:t>&lt;b&gt;</a:t>
            </a:r>
            <a:r>
              <a:rPr lang="zh-CN" altLang="zh-CN" dirty="0"/>
              <a:t>粗体文本</a:t>
            </a:r>
            <a:r>
              <a:rPr lang="zh-CN" altLang="zh-CN" dirty="0">
                <a:solidFill>
                  <a:srgbClr val="FF0000"/>
                </a:solidFill>
              </a:rPr>
              <a:t>&lt;/b&gt;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zh-CN" dirty="0"/>
              <a:t>     </a:t>
            </a:r>
            <a:r>
              <a:rPr lang="zh-CN" altLang="zh-CN" dirty="0">
                <a:solidFill>
                  <a:srgbClr val="FF0000"/>
                </a:solidFill>
              </a:rPr>
              <a:t>&lt;u&gt;</a:t>
            </a:r>
            <a:r>
              <a:rPr lang="zh-CN" altLang="zh-CN" dirty="0"/>
              <a:t>下划线文本</a:t>
            </a:r>
            <a:r>
              <a:rPr lang="zh-CN" altLang="zh-CN" dirty="0">
                <a:solidFill>
                  <a:srgbClr val="FF0000"/>
                </a:solidFill>
              </a:rPr>
              <a:t>&lt;/u&gt;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zh-CN" dirty="0">
                <a:solidFill>
                  <a:srgbClr val="FF0000"/>
                </a:solidFill>
              </a:rPr>
              <a:t>	  &lt;s&gt;</a:t>
            </a:r>
            <a:r>
              <a:rPr lang="zh-CN" altLang="zh-CN" dirty="0"/>
              <a:t>删除线文本</a:t>
            </a:r>
            <a:r>
              <a:rPr lang="zh-CN" altLang="zh-CN" dirty="0">
                <a:solidFill>
                  <a:srgbClr val="FF0000"/>
                </a:solidFill>
              </a:rPr>
              <a:t>&lt;/s&gt;</a:t>
            </a:r>
            <a:endParaRPr lang="zh-CN" altLang="zh-CN" dirty="0"/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zh-CN" dirty="0"/>
              <a:t>     ……&lt;/body&gt; </a:t>
            </a:r>
          </a:p>
        </p:txBody>
      </p:sp>
      <p:sp>
        <p:nvSpPr>
          <p:cNvPr id="146436" name="Text Box 16">
            <a:extLst>
              <a:ext uri="{FF2B5EF4-FFF2-40B4-BE49-F238E27FC236}">
                <a16:creationId xmlns:a16="http://schemas.microsoft.com/office/drawing/2014/main" id="{D6B2886A-71B0-4F6C-A653-959CC97D7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41/ 203</a:t>
            </a:r>
          </a:p>
        </p:txBody>
      </p:sp>
    </p:spTree>
  </p:cSld>
  <p:clrMapOvr>
    <a:masterClrMapping/>
  </p:clrMapOvr>
  <p:transition spd="slow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9" name="内容占位符 3">
            <a:extLst>
              <a:ext uri="{FF2B5EF4-FFF2-40B4-BE49-F238E27FC236}">
                <a16:creationId xmlns:a16="http://schemas.microsoft.com/office/drawing/2014/main" id="{CF3030D0-D41D-4CB6-9238-DC755D28FF24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2024108" y="1510159"/>
            <a:ext cx="4710113" cy="29305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基本语法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&lt;body&gt;</a:t>
            </a:r>
          </a:p>
          <a:p>
            <a:pPr marL="0" indent="0">
              <a:buNone/>
            </a:pPr>
            <a:r>
              <a:rPr lang="zh-CN" altLang="en-US" dirty="0"/>
              <a:t>   &lt;sup&gt;上标内容&lt;/sup&gt;&lt;br&gt;</a:t>
            </a:r>
          </a:p>
          <a:p>
            <a:pPr marL="0" indent="0">
              <a:buNone/>
            </a:pPr>
            <a:r>
              <a:rPr lang="zh-CN" altLang="en-US" dirty="0"/>
              <a:t>   &lt;sub&gt;下标内容&lt;/sub&gt;&lt;br&gt;</a:t>
            </a:r>
          </a:p>
          <a:p>
            <a:pPr marL="0" indent="0">
              <a:buNone/>
            </a:pPr>
            <a:r>
              <a:rPr lang="zh-CN" altLang="en-US" dirty="0"/>
              <a:t>&lt;/body&gt;</a:t>
            </a:r>
          </a:p>
        </p:txBody>
      </p:sp>
      <p:sp>
        <p:nvSpPr>
          <p:cNvPr id="147460" name="Text Box 16">
            <a:extLst>
              <a:ext uri="{FF2B5EF4-FFF2-40B4-BE49-F238E27FC236}">
                <a16:creationId xmlns:a16="http://schemas.microsoft.com/office/drawing/2014/main" id="{63EB840F-DCB1-4423-97D5-8838D2613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42/ 203</a:t>
            </a:r>
          </a:p>
        </p:txBody>
      </p:sp>
    </p:spTree>
  </p:cSld>
  <p:clrMapOvr>
    <a:masterClrMapping/>
  </p:clrMapOvr>
  <p:transition spd="slow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标题 1">
            <a:extLst>
              <a:ext uri="{FF2B5EF4-FFF2-40B4-BE49-F238E27FC236}">
                <a16:creationId xmlns:a16="http://schemas.microsoft.com/office/drawing/2014/main" id="{D5B456DF-C95F-4D3F-A8FE-6882E7E32A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"</a:t>
            </a:r>
            <a:r>
              <a:rPr lang="zh-CN" altLang="en-US" b="1"/>
              <a:t>计算机输出</a:t>
            </a:r>
            <a:r>
              <a:rPr lang="en-US" altLang="zh-CN" b="1"/>
              <a:t>" </a:t>
            </a:r>
            <a:r>
              <a:rPr lang="zh-CN" altLang="en-US" b="1"/>
              <a:t>标签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54D5DA-EABE-4719-AB79-661FD5133C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5725" y="1355108"/>
            <a:ext cx="10515600" cy="4351338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&lt;code&gt;</a:t>
            </a:r>
            <a:r>
              <a:rPr lang="zh-CN" altLang="en-US" dirty="0"/>
              <a:t>定义计算机代码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&lt;</a:t>
            </a:r>
            <a:r>
              <a:rPr lang="en-US" altLang="zh-CN" dirty="0" err="1"/>
              <a:t>kbd</a:t>
            </a:r>
            <a:r>
              <a:rPr lang="en-US" altLang="zh-CN" dirty="0"/>
              <a:t>&gt;</a:t>
            </a:r>
            <a:r>
              <a:rPr lang="zh-CN" altLang="en-US" dirty="0"/>
              <a:t>定义键盘码（已废弃）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&lt;</a:t>
            </a:r>
            <a:r>
              <a:rPr lang="en-US" altLang="zh-CN" dirty="0" err="1"/>
              <a:t>samp</a:t>
            </a:r>
            <a:r>
              <a:rPr lang="en-US" altLang="zh-CN" dirty="0"/>
              <a:t>&gt;</a:t>
            </a:r>
            <a:r>
              <a:rPr lang="zh-CN" altLang="en-US" dirty="0"/>
              <a:t>定义计算机代码样本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&lt;</a:t>
            </a:r>
            <a:r>
              <a:rPr lang="en-US" altLang="zh-CN" dirty="0" err="1"/>
              <a:t>var</a:t>
            </a:r>
            <a:r>
              <a:rPr lang="en-US" altLang="zh-CN" dirty="0"/>
              <a:t>&gt;</a:t>
            </a:r>
            <a:r>
              <a:rPr lang="zh-CN" altLang="en-US" dirty="0"/>
              <a:t>定义变量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&lt;pre&gt;</a:t>
            </a:r>
            <a:r>
              <a:rPr lang="zh-CN" altLang="en-US" dirty="0"/>
              <a:t>定义</a:t>
            </a:r>
            <a:endParaRPr lang="en-US" altLang="zh-CN" dirty="0"/>
          </a:p>
          <a:p>
            <a:pPr marL="0" indent="0">
              <a:buNone/>
              <a:defRPr/>
            </a:pPr>
            <a:r>
              <a:rPr lang="zh-CN" altLang="en-US" sz="2500" dirty="0"/>
              <a:t>被包围在 </a:t>
            </a:r>
            <a:r>
              <a:rPr lang="en-US" altLang="zh-CN" sz="2500" dirty="0"/>
              <a:t>&lt;pre&gt; </a:t>
            </a:r>
            <a:r>
              <a:rPr lang="zh-CN" altLang="en-US" sz="2500" dirty="0"/>
              <a:t>标签 元素中的文本通常会保留空格和换行符。而文本也会呈现为等宽字体。预格式文本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>
            <a:extLst>
              <a:ext uri="{FF2B5EF4-FFF2-40B4-BE49-F238E27FC236}">
                <a16:creationId xmlns:a16="http://schemas.microsoft.com/office/drawing/2014/main" id="{6AEBD757-C764-45B1-BB32-1B2F7A1157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HTML </a:t>
            </a:r>
            <a:r>
              <a:rPr lang="zh-CN" altLang="en-US"/>
              <a:t>属性</a:t>
            </a:r>
          </a:p>
        </p:txBody>
      </p:sp>
      <p:sp>
        <p:nvSpPr>
          <p:cNvPr id="17411" name="内容占位符 2">
            <a:extLst>
              <a:ext uri="{FF2B5EF4-FFF2-40B4-BE49-F238E27FC236}">
                <a16:creationId xmlns:a16="http://schemas.microsoft.com/office/drawing/2014/main" id="{5AA35CA2-FAF1-4356-B241-6B6A795272D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altLang="zh-CN"/>
              <a:t>HTML </a:t>
            </a:r>
            <a:r>
              <a:rPr lang="zh-CN" altLang="en-US"/>
              <a:t>标签可以拥有</a:t>
            </a:r>
            <a:r>
              <a:rPr lang="zh-CN" altLang="en-US" b="1"/>
              <a:t>属性</a:t>
            </a:r>
            <a:r>
              <a:rPr lang="zh-CN" altLang="en-US"/>
              <a:t>。属性提供了有关 </a:t>
            </a:r>
            <a:r>
              <a:rPr lang="en-US" altLang="zh-CN"/>
              <a:t>HTML </a:t>
            </a:r>
            <a:r>
              <a:rPr lang="zh-CN" altLang="en-US"/>
              <a:t>元素的</a:t>
            </a:r>
            <a:r>
              <a:rPr lang="zh-CN" altLang="en-US" b="1"/>
              <a:t>更多的信息</a:t>
            </a:r>
            <a:r>
              <a:rPr lang="zh-CN" altLang="en-US"/>
              <a:t>。</a:t>
            </a:r>
          </a:p>
          <a:p>
            <a:r>
              <a:rPr lang="zh-CN" altLang="en-US"/>
              <a:t>属性总是以名称</a:t>
            </a:r>
            <a:r>
              <a:rPr lang="en-US" altLang="zh-CN"/>
              <a:t>/</a:t>
            </a:r>
            <a:r>
              <a:rPr lang="zh-CN" altLang="en-US"/>
              <a:t>值对的形式出现，比如：</a:t>
            </a:r>
            <a:r>
              <a:rPr lang="en-US" altLang="zh-CN" b="1"/>
              <a:t>name="value"</a:t>
            </a:r>
            <a:r>
              <a:rPr lang="zh-CN" altLang="en-US"/>
              <a:t>。</a:t>
            </a:r>
          </a:p>
          <a:p>
            <a:r>
              <a:rPr lang="zh-CN" altLang="en-US"/>
              <a:t>属性总是在 </a:t>
            </a:r>
            <a:r>
              <a:rPr lang="en-US" altLang="zh-CN"/>
              <a:t>HTML </a:t>
            </a:r>
            <a:r>
              <a:rPr lang="zh-CN" altLang="en-US"/>
              <a:t>元素的</a:t>
            </a:r>
            <a:r>
              <a:rPr lang="zh-CN" altLang="en-US" b="1"/>
              <a:t>开始标签</a:t>
            </a:r>
            <a:r>
              <a:rPr lang="zh-CN" altLang="en-US"/>
              <a:t>中规定。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标题 1">
            <a:extLst>
              <a:ext uri="{FF2B5EF4-FFF2-40B4-BE49-F238E27FC236}">
                <a16:creationId xmlns:a16="http://schemas.microsoft.com/office/drawing/2014/main" id="{0D101080-8AEE-4B5D-A918-E33EBF61488E}"/>
              </a:ext>
            </a:extLst>
          </p:cNvPr>
          <p:cNvSpPr txBox="1">
            <a:spLocks/>
          </p:cNvSpPr>
          <p:nvPr/>
        </p:nvSpPr>
        <p:spPr bwMode="auto">
          <a:xfrm>
            <a:off x="2697163" y="457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4400">
                <a:solidFill>
                  <a:schemeClr val="tx2"/>
                </a:solidFill>
              </a:rPr>
              <a:t>设置段落缩进&lt;blockquote&gt;</a:t>
            </a:r>
            <a:endParaRPr lang="zh-CN" altLang="en-US" sz="4400">
              <a:solidFill>
                <a:schemeClr val="tx2"/>
              </a:solidFill>
            </a:endParaRPr>
          </a:p>
        </p:txBody>
      </p:sp>
      <p:sp>
        <p:nvSpPr>
          <p:cNvPr id="149507" name="内容占位符 2">
            <a:extLst>
              <a:ext uri="{FF2B5EF4-FFF2-40B4-BE49-F238E27FC236}">
                <a16:creationId xmlns:a16="http://schemas.microsoft.com/office/drawing/2014/main" id="{7AE719CC-A6DD-4982-97EF-9CF8AA05EAA5}"/>
              </a:ext>
            </a:extLst>
          </p:cNvPr>
          <p:cNvSpPr txBox="1">
            <a:spLocks/>
          </p:cNvSpPr>
          <p:nvPr/>
        </p:nvSpPr>
        <p:spPr bwMode="auto">
          <a:xfrm>
            <a:off x="2457466" y="1528439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Arial" panose="020B0604020202020204" pitchFamily="34" charset="0"/>
              </a:rPr>
              <a:t>基本语法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Arial" panose="020B0604020202020204" pitchFamily="34" charset="0"/>
              </a:rPr>
              <a:t>&lt;body&gt;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Arial" panose="020B0604020202020204" pitchFamily="34" charset="0"/>
              </a:rPr>
              <a:t>   &lt;blockquote&gt;需要缩进的内容&lt;/blockquote&gt;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Arial" panose="020B0604020202020204" pitchFamily="34" charset="0"/>
              </a:rPr>
              <a:t> &lt;/body&gt;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endParaRPr lang="zh-CN" altLang="en-US" sz="22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Arial" panose="020B0604020202020204" pitchFamily="34" charset="0"/>
              </a:rPr>
              <a:t>语法说明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Arial" panose="020B0604020202020204" pitchFamily="34" charset="0"/>
              </a:rPr>
              <a:t>在HTML文件中，利用成对&lt;blockquote&gt; &lt;/blockquote&gt;标记对网页中的文字进行缩进，可以更好地体现网页文字的层次结构。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endParaRPr lang="zh-CN" altLang="en-US" sz="32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内容占位符 4" descr="40.jpg">
            <a:extLst>
              <a:ext uri="{FF2B5EF4-FFF2-40B4-BE49-F238E27FC236}">
                <a16:creationId xmlns:a16="http://schemas.microsoft.com/office/drawing/2014/main" id="{2DF011B5-5AB7-4A65-BF7D-4426C0562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499" y="568186"/>
            <a:ext cx="7321550" cy="494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标题 1">
            <a:extLst>
              <a:ext uri="{FF2B5EF4-FFF2-40B4-BE49-F238E27FC236}">
                <a16:creationId xmlns:a16="http://schemas.microsoft.com/office/drawing/2014/main" id="{C7B275CC-2FD4-4D05-B62F-DA7DEEE93E0D}"/>
              </a:ext>
            </a:extLst>
          </p:cNvPr>
          <p:cNvSpPr txBox="1">
            <a:spLocks/>
          </p:cNvSpPr>
          <p:nvPr/>
        </p:nvSpPr>
        <p:spPr bwMode="auto">
          <a:xfrm>
            <a:off x="2697163" y="457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4400">
                <a:solidFill>
                  <a:schemeClr val="tx2"/>
                </a:solidFill>
              </a:rPr>
              <a:t>忽略HTML标记&lt;xmp&gt;</a:t>
            </a:r>
            <a:br>
              <a:rPr lang="zh-CN" altLang="zh-CN" sz="4000">
                <a:solidFill>
                  <a:schemeClr val="tx2"/>
                </a:solidFill>
              </a:rPr>
            </a:br>
            <a:endParaRPr lang="zh-CN" altLang="en-US" sz="4400">
              <a:solidFill>
                <a:schemeClr val="tx2"/>
              </a:solidFill>
            </a:endParaRPr>
          </a:p>
        </p:txBody>
      </p:sp>
      <p:sp>
        <p:nvSpPr>
          <p:cNvPr id="151555" name="内容占位符 2">
            <a:extLst>
              <a:ext uri="{FF2B5EF4-FFF2-40B4-BE49-F238E27FC236}">
                <a16:creationId xmlns:a16="http://schemas.microsoft.com/office/drawing/2014/main" id="{E4C15063-C26B-445B-A3B0-CD3F5FFBF9D7}"/>
              </a:ext>
            </a:extLst>
          </p:cNvPr>
          <p:cNvSpPr txBox="1">
            <a:spLocks/>
          </p:cNvSpPr>
          <p:nvPr/>
        </p:nvSpPr>
        <p:spPr bwMode="auto">
          <a:xfrm>
            <a:off x="2697163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>
                <a:latin typeface="Arial" panose="020B0604020202020204" pitchFamily="34" charset="0"/>
              </a:rPr>
              <a:t>基本语法</a:t>
            </a:r>
            <a:endParaRPr lang="en-US" altLang="zh-CN">
              <a:latin typeface="Arial" panose="020B060402020202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>
                <a:latin typeface="Arial" panose="020B0604020202020204" pitchFamily="34" charset="0"/>
              </a:rPr>
              <a:t>&lt;body&gt;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>
                <a:latin typeface="Arial" panose="020B0604020202020204" pitchFamily="34" charset="0"/>
              </a:rPr>
              <a:t>  &lt;xmp&gt;…&lt;/xmp&gt;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>
                <a:latin typeface="Arial" panose="020B0604020202020204" pitchFamily="34" charset="0"/>
              </a:rPr>
              <a:t>&lt;/body&gt;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endParaRPr lang="zh-CN" altLang="en-US" sz="2200">
              <a:latin typeface="Arial" panose="020B060402020202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>
                <a:latin typeface="Arial" panose="020B0604020202020204" pitchFamily="34" charset="0"/>
              </a:rPr>
              <a:t>在HTML文件中，只要是插入在成对的&lt;xmp&gt;…&lt;/xmp&gt;标记中的内容，都会将HTML标记忽略，包括标记在内的所有内容都会直接显示在页面上</a:t>
            </a:r>
            <a:endParaRPr lang="zh-CN" altLang="en-US" sz="32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内容占位符 4" descr="42.jpg">
            <a:extLst>
              <a:ext uri="{FF2B5EF4-FFF2-40B4-BE49-F238E27FC236}">
                <a16:creationId xmlns:a16="http://schemas.microsoft.com/office/drawing/2014/main" id="{69B1E1AC-2ABF-4F89-AFFF-973B5AA04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802" y="388691"/>
            <a:ext cx="7254875" cy="471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标题 1">
            <a:extLst>
              <a:ext uri="{FF2B5EF4-FFF2-40B4-BE49-F238E27FC236}">
                <a16:creationId xmlns:a16="http://schemas.microsoft.com/office/drawing/2014/main" id="{5ADCFA51-402E-49F7-949E-E11742B56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013" y="476250"/>
            <a:ext cx="7772400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4400">
                <a:solidFill>
                  <a:schemeClr val="tx2"/>
                </a:solidFill>
              </a:rPr>
              <a:t>小实例</a:t>
            </a:r>
            <a:r>
              <a:rPr lang="zh-CN" altLang="zh-CN" sz="4400">
                <a:solidFill>
                  <a:schemeClr val="tx2"/>
                </a:solidFill>
                <a:latin typeface="Arial" panose="020B0604020202020204" pitchFamily="34" charset="0"/>
              </a:rPr>
              <a:t>——</a:t>
            </a:r>
            <a:r>
              <a:rPr lang="zh-CN" altLang="zh-CN" sz="4400">
                <a:solidFill>
                  <a:schemeClr val="tx2"/>
                </a:solidFill>
              </a:rPr>
              <a:t>文字网页</a:t>
            </a:r>
          </a:p>
        </p:txBody>
      </p:sp>
      <p:pic>
        <p:nvPicPr>
          <p:cNvPr id="153603" name="内容占位符 4" descr="1.jpg">
            <a:extLst>
              <a:ext uri="{FF2B5EF4-FFF2-40B4-BE49-F238E27FC236}">
                <a16:creationId xmlns:a16="http://schemas.microsoft.com/office/drawing/2014/main" id="{606069C6-4181-4906-8ECE-2C47A29A2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818" y="1273253"/>
            <a:ext cx="718820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6" name="内容占位符 4" descr="2.jpg">
            <a:extLst>
              <a:ext uri="{FF2B5EF4-FFF2-40B4-BE49-F238E27FC236}">
                <a16:creationId xmlns:a16="http://schemas.microsoft.com/office/drawing/2014/main" id="{68D287D6-3455-4406-849F-4ABCF8A93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836613"/>
            <a:ext cx="7153275" cy="481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0" name="内容占位符 4" descr="3.jpg">
            <a:extLst>
              <a:ext uri="{FF2B5EF4-FFF2-40B4-BE49-F238E27FC236}">
                <a16:creationId xmlns:a16="http://schemas.microsoft.com/office/drawing/2014/main" id="{6E830C71-8EA5-4789-8D82-806A52DEA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620714"/>
            <a:ext cx="6557962" cy="52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标题 1">
            <a:extLst>
              <a:ext uri="{FF2B5EF4-FFF2-40B4-BE49-F238E27FC236}">
                <a16:creationId xmlns:a16="http://schemas.microsoft.com/office/drawing/2014/main" id="{BAE1025E-8C33-4B22-8575-892A42FF8770}"/>
              </a:ext>
            </a:extLst>
          </p:cNvPr>
          <p:cNvSpPr txBox="1">
            <a:spLocks/>
          </p:cNvSpPr>
          <p:nvPr/>
        </p:nvSpPr>
        <p:spPr bwMode="auto">
          <a:xfrm>
            <a:off x="2697163" y="457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4400">
                <a:solidFill>
                  <a:schemeClr val="tx2"/>
                </a:solidFill>
              </a:rPr>
              <a:t>设置文字标注标记&lt;ruby&gt;</a:t>
            </a:r>
            <a:br>
              <a:rPr lang="zh-CN" altLang="zh-CN" sz="4000">
                <a:solidFill>
                  <a:schemeClr val="tx2"/>
                </a:solidFill>
              </a:rPr>
            </a:br>
            <a:endParaRPr lang="zh-CN" altLang="en-US" sz="4400">
              <a:solidFill>
                <a:schemeClr val="tx2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2E04FD-CA14-48A8-A223-A2200DE36BCA}"/>
              </a:ext>
            </a:extLst>
          </p:cNvPr>
          <p:cNvSpPr txBox="1">
            <a:spLocks/>
          </p:cNvSpPr>
          <p:nvPr/>
        </p:nvSpPr>
        <p:spPr>
          <a:xfrm>
            <a:off x="2590631" y="1600200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itchFamily="2" charset="2"/>
              <a:buNone/>
              <a:defRPr/>
            </a:pPr>
            <a:r>
              <a:rPr lang="zh-CN" altLang="en-US" sz="2400" dirty="0">
                <a:latin typeface="+mn-ea"/>
              </a:rPr>
              <a:t>利用成对的&lt;ruby&gt;&lt;rt&gt;…&lt;/rt&gt;&lt;/ruby&gt;标记，可以对网页中的文字进行标注</a:t>
            </a:r>
            <a:r>
              <a:rPr lang="zh-CN" altLang="en-US" sz="2400" dirty="0"/>
              <a:t>。</a:t>
            </a:r>
          </a:p>
          <a:p>
            <a:pPr eaLnBrk="1" hangingPunct="1">
              <a:defRPr/>
            </a:pPr>
            <a:endParaRPr lang="zh-CN" altLang="en-US" sz="2200" dirty="0"/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2400" dirty="0">
                <a:latin typeface="+mn-ea"/>
              </a:rPr>
              <a:t>基本语法</a:t>
            </a:r>
            <a:endParaRPr lang="en-US" altLang="zh-CN" sz="2400" dirty="0">
              <a:latin typeface="+mn-ea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2400" dirty="0">
                <a:latin typeface="+mn-ea"/>
              </a:rPr>
              <a:t>&lt;ruby&gt;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2400" dirty="0">
                <a:latin typeface="+mn-ea"/>
              </a:rPr>
              <a:t>被说明的文字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2400" dirty="0">
                <a:latin typeface="+mn-ea"/>
              </a:rPr>
              <a:t> &lt;rt&gt;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2400" dirty="0">
                <a:latin typeface="+mn-ea"/>
              </a:rPr>
              <a:t>文字的标注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2400" dirty="0">
                <a:latin typeface="+mn-ea"/>
              </a:rPr>
              <a:t> &lt;/rt&gt;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2400" dirty="0">
                <a:latin typeface="+mn-ea"/>
              </a:rPr>
              <a:t>&lt;/ruby&gt;</a:t>
            </a:r>
          </a:p>
          <a:p>
            <a:pPr eaLnBrk="1" hangingPunct="1"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标题 1">
            <a:extLst>
              <a:ext uri="{FF2B5EF4-FFF2-40B4-BE49-F238E27FC236}">
                <a16:creationId xmlns:a16="http://schemas.microsoft.com/office/drawing/2014/main" id="{0BB18A86-CDE2-4CE2-8290-0070C276E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8" y="549275"/>
            <a:ext cx="77724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>
                <a:solidFill>
                  <a:schemeClr val="tx2"/>
                </a:solidFill>
              </a:rPr>
              <a:t>设置等宽文字&lt;tt&gt;、&lt;samp&gt;、&lt;code&gt;、&lt;kdb&gt;</a:t>
            </a:r>
          </a:p>
        </p:txBody>
      </p:sp>
      <p:sp>
        <p:nvSpPr>
          <p:cNvPr id="157699" name="内容占位符 3">
            <a:extLst>
              <a:ext uri="{FF2B5EF4-FFF2-40B4-BE49-F238E27FC236}">
                <a16:creationId xmlns:a16="http://schemas.microsoft.com/office/drawing/2014/main" id="{7AC0D87D-375B-497B-896A-9ED4C00E0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4325" y="1628775"/>
            <a:ext cx="6400800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000">
                <a:latin typeface="Arial" panose="020B0604020202020204" pitchFamily="34" charset="0"/>
              </a:rPr>
              <a:t>基本语法</a:t>
            </a:r>
            <a:endParaRPr lang="en-US" altLang="zh-CN" sz="2000">
              <a:latin typeface="Arial" panose="020B060402020202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000">
                <a:latin typeface="Arial" panose="020B0604020202020204" pitchFamily="34" charset="0"/>
              </a:rPr>
              <a:t>&lt;body&gt;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000">
                <a:latin typeface="Arial" panose="020B0604020202020204" pitchFamily="34" charset="0"/>
              </a:rPr>
              <a:t>   &lt;tt&gt;打字机风格显示&lt;/tt&gt;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000">
                <a:latin typeface="Arial" panose="020B0604020202020204" pitchFamily="34" charset="0"/>
              </a:rPr>
              <a:t>&lt;code&gt;等宽文字设置内容&lt;/code&gt;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000">
                <a:latin typeface="Arial" panose="020B0604020202020204" pitchFamily="34" charset="0"/>
              </a:rPr>
              <a:t>&lt;samp&gt;等宽文字设置内容&lt;/ samp &gt;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000">
                <a:latin typeface="Arial" panose="020B0604020202020204" pitchFamily="34" charset="0"/>
              </a:rPr>
              <a:t>&lt;kdb&gt;键盘输入&lt;/ kdb &gt;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000">
                <a:latin typeface="Arial" panose="020B0604020202020204" pitchFamily="34" charset="0"/>
              </a:rPr>
              <a:t>&lt;/body&gt;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endParaRPr lang="zh-CN" altLang="en-US" sz="32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内容占位符 3">
            <a:extLst>
              <a:ext uri="{FF2B5EF4-FFF2-40B4-BE49-F238E27FC236}">
                <a16:creationId xmlns:a16="http://schemas.microsoft.com/office/drawing/2014/main" id="{FC0D23B4-77EF-494E-9093-7847DA593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620714"/>
            <a:ext cx="6400800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3200">
                <a:latin typeface="Arial" panose="020B0604020202020204" pitchFamily="34" charset="0"/>
              </a:rPr>
              <a:t>语法说明</a:t>
            </a:r>
            <a:endParaRPr lang="en-US" altLang="zh-CN" sz="3200">
              <a:latin typeface="Arial" panose="020B060402020202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000">
                <a:latin typeface="Arial" panose="020B0604020202020204" pitchFamily="34" charset="0"/>
              </a:rPr>
              <a:t>在HTML文件中，利用成对标记就可以对网页中的文字进行等宽设计。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000">
                <a:latin typeface="Arial" panose="020B0604020202020204" pitchFamily="34" charset="0"/>
                <a:sym typeface="Wingdings" panose="05000000000000000000" pitchFamily="2" charset="2"/>
              </a:rPr>
              <a:t></a:t>
            </a:r>
            <a:r>
              <a:rPr lang="zh-CN" altLang="en-US" sz="2000">
                <a:latin typeface="Arial" panose="020B0604020202020204" pitchFamily="34" charset="0"/>
              </a:rPr>
              <a:t> 成对&lt;tt&gt;&lt;/tt&gt;标记设置打字机显示风格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000">
                <a:latin typeface="Arial" panose="020B0604020202020204" pitchFamily="34" charset="0"/>
                <a:sym typeface="Wingdings" panose="05000000000000000000" pitchFamily="2" charset="2"/>
              </a:rPr>
              <a:t></a:t>
            </a:r>
            <a:r>
              <a:rPr lang="zh-CN" altLang="en-US" sz="2000">
                <a:latin typeface="Arial" panose="020B0604020202020204" pitchFamily="34" charset="0"/>
              </a:rPr>
              <a:t>  &lt;code&gt;&lt;/code&gt;等宽文字设置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000">
                <a:latin typeface="Arial" panose="020B0604020202020204" pitchFamily="34" charset="0"/>
                <a:sym typeface="Wingdings" panose="05000000000000000000" pitchFamily="2" charset="2"/>
              </a:rPr>
              <a:t></a:t>
            </a:r>
            <a:r>
              <a:rPr lang="zh-CN" altLang="en-US" sz="2000">
                <a:latin typeface="Arial" panose="020B0604020202020204" pitchFamily="34" charset="0"/>
              </a:rPr>
              <a:t>  &lt;samp&gt;&lt;/samp&gt;等宽文字设置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000">
                <a:latin typeface="Arial" panose="020B0604020202020204" pitchFamily="34" charset="0"/>
                <a:sym typeface="Wingdings" panose="05000000000000000000" pitchFamily="2" charset="2"/>
              </a:rPr>
              <a:t></a:t>
            </a:r>
            <a:r>
              <a:rPr lang="zh-CN" altLang="en-US" sz="2000">
                <a:latin typeface="Arial" panose="020B0604020202020204" pitchFamily="34" charset="0"/>
              </a:rPr>
              <a:t>  &lt;kdb&gt;&lt;/kdb&gt;键盘输入风格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endParaRPr lang="zh-CN" altLang="en-US" sz="3200" b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>
            <a:extLst>
              <a:ext uri="{FF2B5EF4-FFF2-40B4-BE49-F238E27FC236}">
                <a16:creationId xmlns:a16="http://schemas.microsoft.com/office/drawing/2014/main" id="{6B8FF2C8-EC39-43D2-990B-C395B71A87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HTML </a:t>
            </a:r>
            <a:r>
              <a:rPr lang="zh-CN" altLang="en-US" dirty="0"/>
              <a:t>属性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7E10BA-143D-4CB0-80E7-8A013154198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>
              <a:defRPr/>
            </a:pPr>
            <a:r>
              <a:rPr lang="zh-CN" altLang="en-US" sz="2500" dirty="0"/>
              <a:t>使用小写属性</a:t>
            </a:r>
            <a:endParaRPr lang="en-US" altLang="zh-CN" sz="2500" dirty="0"/>
          </a:p>
          <a:p>
            <a:pPr>
              <a:defRPr/>
            </a:pPr>
            <a:r>
              <a:rPr lang="zh-CN" altLang="en-US" sz="2500" dirty="0"/>
              <a:t>始终为属性值加引号</a:t>
            </a:r>
          </a:p>
          <a:p>
            <a:pPr>
              <a:defRPr/>
            </a:pPr>
            <a:r>
              <a:rPr lang="zh-CN" altLang="en-US" sz="2500" dirty="0"/>
              <a:t>属性值应该始终被包括在引号内。双引号是最常用的，不过使用单引号也没有问题。</a:t>
            </a:r>
          </a:p>
          <a:p>
            <a:pPr>
              <a:defRPr/>
            </a:pPr>
            <a:r>
              <a:rPr lang="zh-CN" altLang="en-US" sz="2500" dirty="0"/>
              <a:t>在某些个别的情况下，比如属性值本身就含有双引号，那么您必须使用单引号，</a:t>
            </a:r>
            <a:endParaRPr lang="en-US" altLang="zh-CN" sz="2500" dirty="0"/>
          </a:p>
          <a:p>
            <a:pPr marL="0" indent="0">
              <a:buNone/>
              <a:defRPr/>
            </a:pPr>
            <a:r>
              <a:rPr lang="zh-CN" altLang="en-US" sz="2500" dirty="0"/>
              <a:t>例如 ： </a:t>
            </a:r>
            <a:r>
              <a:rPr lang="en-US" altLang="zh-CN" sz="2500" dirty="0"/>
              <a:t>name='Bill "</a:t>
            </a:r>
            <a:r>
              <a:rPr lang="en-US" altLang="zh-CN" sz="2500" dirty="0" err="1"/>
              <a:t>HelloWorld</a:t>
            </a:r>
            <a:r>
              <a:rPr lang="en-US" altLang="zh-CN" sz="2500" dirty="0"/>
              <a:t>" Gates‘</a:t>
            </a:r>
          </a:p>
          <a:p>
            <a:pPr marL="0" indent="0">
              <a:buNone/>
              <a:defRPr/>
            </a:pPr>
            <a:r>
              <a:rPr lang="zh-CN" altLang="en-US" sz="2500" dirty="0"/>
              <a:t>完整的属性参照手册：</a:t>
            </a:r>
            <a:endParaRPr lang="en-US" altLang="zh-CN" sz="2500" dirty="0"/>
          </a:p>
          <a:p>
            <a:pPr marL="0" indent="0">
              <a:buNone/>
              <a:defRPr/>
            </a:pPr>
            <a:r>
              <a:rPr lang="en-US" altLang="zh-CN" sz="2500" dirty="0"/>
              <a:t>https://www.w3school.com.cn/tags/index.asp</a:t>
            </a:r>
            <a:endParaRPr lang="zh-CN" altLang="en-US" sz="2500"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6" name="内容占位符 4" descr="29.jpg">
            <a:extLst>
              <a:ext uri="{FF2B5EF4-FFF2-40B4-BE49-F238E27FC236}">
                <a16:creationId xmlns:a16="http://schemas.microsoft.com/office/drawing/2014/main" id="{D7F5527B-F2C3-4062-9878-D618FAB2F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60" y="1430260"/>
            <a:ext cx="7188200" cy="379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47" name="内容占位符 2">
            <a:extLst>
              <a:ext uri="{FF2B5EF4-FFF2-40B4-BE49-F238E27FC236}">
                <a16:creationId xmlns:a16="http://schemas.microsoft.com/office/drawing/2014/main" id="{E74A9FE3-29FA-4EC4-A0A1-1E2E8A5F8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206" y="356802"/>
            <a:ext cx="41687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zh-CN" sz="3200" dirty="0">
                <a:latin typeface="Arial" panose="020B0604020202020204" pitchFamily="34" charset="0"/>
              </a:rPr>
              <a:t>实例代码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标题 1">
            <a:extLst>
              <a:ext uri="{FF2B5EF4-FFF2-40B4-BE49-F238E27FC236}">
                <a16:creationId xmlns:a16="http://schemas.microsoft.com/office/drawing/2014/main" id="{607058B2-4F62-4678-AF9A-8337474C7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88" y="476251"/>
            <a:ext cx="77724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4400">
                <a:solidFill>
                  <a:schemeClr val="tx2"/>
                </a:solidFill>
              </a:rPr>
              <a:t>设置文字标注标记&lt;ruby&gt;</a:t>
            </a:r>
            <a:br>
              <a:rPr lang="zh-CN" altLang="zh-CN">
                <a:solidFill>
                  <a:schemeClr val="tx2"/>
                </a:solidFill>
              </a:rPr>
            </a:br>
            <a:endParaRPr lang="zh-CN" altLang="zh-CN">
              <a:solidFill>
                <a:schemeClr val="tx2"/>
              </a:solidFill>
            </a:endParaRPr>
          </a:p>
        </p:txBody>
      </p:sp>
      <p:pic>
        <p:nvPicPr>
          <p:cNvPr id="160771" name="内容占位符 4" descr="21.jpg">
            <a:extLst>
              <a:ext uri="{FF2B5EF4-FFF2-40B4-BE49-F238E27FC236}">
                <a16:creationId xmlns:a16="http://schemas.microsoft.com/office/drawing/2014/main" id="{FECE2547-588C-4DA7-AF51-6C996A38F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1" y="1822451"/>
            <a:ext cx="6854825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标题 1">
            <a:extLst>
              <a:ext uri="{FF2B5EF4-FFF2-40B4-BE49-F238E27FC236}">
                <a16:creationId xmlns:a16="http://schemas.microsoft.com/office/drawing/2014/main" id="{27ED196D-0B5A-424C-907A-7DD8C20AD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4263" y="692151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4400">
                <a:solidFill>
                  <a:schemeClr val="tx2"/>
                </a:solidFill>
              </a:rPr>
              <a:t>设置文字标注标记&lt;ruby&gt;</a:t>
            </a:r>
            <a:br>
              <a:rPr lang="zh-CN" altLang="zh-CN">
                <a:solidFill>
                  <a:schemeClr val="tx2"/>
                </a:solidFill>
              </a:rPr>
            </a:br>
            <a:endParaRPr lang="zh-CN" altLang="zh-CN">
              <a:solidFill>
                <a:schemeClr val="tx2"/>
              </a:solidFill>
            </a:endParaRPr>
          </a:p>
        </p:txBody>
      </p:sp>
      <p:pic>
        <p:nvPicPr>
          <p:cNvPr id="161795" name="内容占位符 4" descr="20.jpg">
            <a:extLst>
              <a:ext uri="{FF2B5EF4-FFF2-40B4-BE49-F238E27FC236}">
                <a16:creationId xmlns:a16="http://schemas.microsoft.com/office/drawing/2014/main" id="{EE41CC20-2980-4202-BE63-2B5BF71C6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4" y="1916114"/>
            <a:ext cx="5354637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标题 1">
            <a:extLst>
              <a:ext uri="{FF2B5EF4-FFF2-40B4-BE49-F238E27FC236}">
                <a16:creationId xmlns:a16="http://schemas.microsoft.com/office/drawing/2014/main" id="{09AEBCFC-E88A-435A-A1C4-014D2ADB2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3410" y="783763"/>
            <a:ext cx="77724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4400">
                <a:solidFill>
                  <a:schemeClr val="tx2"/>
                </a:solidFill>
              </a:rPr>
              <a:t>插入特殊符号</a:t>
            </a:r>
            <a:endParaRPr lang="zh-CN" altLang="zh-CN" sz="3200">
              <a:solidFill>
                <a:schemeClr val="tx2"/>
              </a:solidFill>
            </a:endParaRPr>
          </a:p>
        </p:txBody>
      </p:sp>
      <p:sp>
        <p:nvSpPr>
          <p:cNvPr id="162819" name="内容占位符 3">
            <a:extLst>
              <a:ext uri="{FF2B5EF4-FFF2-40B4-BE49-F238E27FC236}">
                <a16:creationId xmlns:a16="http://schemas.microsoft.com/office/drawing/2014/main" id="{778B4F94-780B-46B3-8881-78BE1DB07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88" y="2133601"/>
            <a:ext cx="640080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3200" dirty="0">
                <a:latin typeface="Arial" panose="020B0604020202020204" pitchFamily="34" charset="0"/>
              </a:rPr>
              <a:t>基本语法</a:t>
            </a:r>
            <a:endParaRPr lang="en-US" altLang="zh-CN" sz="32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3200" dirty="0">
                <a:latin typeface="Arial" panose="020B0604020202020204" pitchFamily="34" charset="0"/>
              </a:rPr>
              <a:t>&lt;body&gt;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3200" dirty="0">
                <a:latin typeface="Arial" panose="020B0604020202020204" pitchFamily="34" charset="0"/>
              </a:rPr>
              <a:t>  &amp;amp; …… &amp;copy;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3200" dirty="0">
                <a:latin typeface="Arial" panose="020B0604020202020204" pitchFamily="34" charset="0"/>
              </a:rPr>
              <a:t>&lt;/body&gt;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内容占位符 2">
            <a:extLst>
              <a:ext uri="{FF2B5EF4-FFF2-40B4-BE49-F238E27FC236}">
                <a16:creationId xmlns:a16="http://schemas.microsoft.com/office/drawing/2014/main" id="{604B23C5-9763-4D0A-88A0-E439AC37F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5914" y="620714"/>
            <a:ext cx="626427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zh-CN" sz="3200">
                <a:latin typeface="Arial" panose="020B0604020202020204" pitchFamily="34" charset="0"/>
              </a:rPr>
              <a:t>部分特殊符号与对应代码</a:t>
            </a:r>
          </a:p>
        </p:txBody>
      </p:sp>
      <p:pic>
        <p:nvPicPr>
          <p:cNvPr id="163843" name="内容占位符 4" descr="15.jpg">
            <a:extLst>
              <a:ext uri="{FF2B5EF4-FFF2-40B4-BE49-F238E27FC236}">
                <a16:creationId xmlns:a16="http://schemas.microsoft.com/office/drawing/2014/main" id="{591D0220-5E91-455A-8908-FB5444F22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1" y="2133600"/>
            <a:ext cx="7121525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标题 1">
            <a:extLst>
              <a:ext uri="{FF2B5EF4-FFF2-40B4-BE49-F238E27FC236}">
                <a16:creationId xmlns:a16="http://schemas.microsoft.com/office/drawing/2014/main" id="{0D7403A1-4B0C-4EDE-BD4E-26658F166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4263" y="981076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4400">
                <a:solidFill>
                  <a:schemeClr val="tx2"/>
                </a:solidFill>
              </a:rPr>
              <a:t>插入特殊符号</a:t>
            </a:r>
            <a:br>
              <a:rPr lang="zh-CN" altLang="zh-CN" sz="4400">
                <a:solidFill>
                  <a:schemeClr val="tx2"/>
                </a:solidFill>
              </a:rPr>
            </a:br>
            <a:endParaRPr lang="zh-CN" altLang="zh-CN" sz="4400">
              <a:solidFill>
                <a:schemeClr val="tx2"/>
              </a:solidFill>
            </a:endParaRPr>
          </a:p>
        </p:txBody>
      </p:sp>
      <p:sp>
        <p:nvSpPr>
          <p:cNvPr id="164867" name="内容占位符 3">
            <a:extLst>
              <a:ext uri="{FF2B5EF4-FFF2-40B4-BE49-F238E27FC236}">
                <a16:creationId xmlns:a16="http://schemas.microsoft.com/office/drawing/2014/main" id="{BB7C0AA1-9431-4255-B6BB-72AD47B683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250" y="2205038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3200">
                <a:latin typeface="Arial" panose="020B0604020202020204" pitchFamily="34" charset="0"/>
              </a:rPr>
              <a:t>语法说明</a:t>
            </a:r>
            <a:endParaRPr lang="en-US" altLang="zh-CN" sz="3200">
              <a:latin typeface="Arial" panose="020B060402020202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3200">
                <a:latin typeface="Arial" panose="020B0604020202020204" pitchFamily="34" charset="0"/>
              </a:rPr>
              <a:t>在HTML文件中，特殊符号对应的代码，在网页中显示的就是该代码对应的特殊符号。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内容占位符 4" descr="16.jpg">
            <a:extLst>
              <a:ext uri="{FF2B5EF4-FFF2-40B4-BE49-F238E27FC236}">
                <a16:creationId xmlns:a16="http://schemas.microsoft.com/office/drawing/2014/main" id="{EB76D6C6-6108-4B0B-83E3-7FE27A345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1130300"/>
            <a:ext cx="7343775" cy="457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>
            <a:extLst>
              <a:ext uri="{FF2B5EF4-FFF2-40B4-BE49-F238E27FC236}">
                <a16:creationId xmlns:a16="http://schemas.microsoft.com/office/drawing/2014/main" id="{B6D699C4-AF6B-4B5F-8DC0-0693D6583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4800" y="765175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4400">
                <a:solidFill>
                  <a:schemeClr val="tx2"/>
                </a:solidFill>
              </a:rPr>
              <a:t>文字的对齐</a:t>
            </a:r>
          </a:p>
        </p:txBody>
      </p:sp>
      <p:sp>
        <p:nvSpPr>
          <p:cNvPr id="166915" name="Rectangle 3">
            <a:extLst>
              <a:ext uri="{FF2B5EF4-FFF2-40B4-BE49-F238E27FC236}">
                <a16:creationId xmlns:a16="http://schemas.microsoft.com/office/drawing/2014/main" id="{2EE4683F-B519-47FC-810B-7F84D85FF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5913" y="1844675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zh-CN" sz="3200">
                <a:latin typeface="Arial" panose="020B0604020202020204" pitchFamily="34" charset="0"/>
              </a:rPr>
              <a:t>&lt;hn </a:t>
            </a:r>
            <a:r>
              <a:rPr lang="zh-CN" altLang="zh-CN" sz="3200">
                <a:solidFill>
                  <a:srgbClr val="FF0000"/>
                </a:solidFill>
                <a:latin typeface="Arial" panose="020B0604020202020204" pitchFamily="34" charset="0"/>
              </a:rPr>
              <a:t>align=#</a:t>
            </a:r>
            <a:r>
              <a:rPr lang="zh-CN" altLang="zh-CN" sz="3200">
                <a:latin typeface="Arial" panose="020B0604020202020204" pitchFamily="34" charset="0"/>
              </a:rPr>
              <a:t>&gt;...&lt;/hn&gt; (n=1,2,3,4,5,6)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zh-CN" sz="3200">
                <a:latin typeface="Arial" panose="020B0604020202020204" pitchFamily="34" charset="0"/>
              </a:rPr>
              <a:t>&lt;p </a:t>
            </a:r>
            <a:r>
              <a:rPr lang="zh-CN" altLang="zh-CN" sz="3200">
                <a:solidFill>
                  <a:srgbClr val="FF0000"/>
                </a:solidFill>
                <a:latin typeface="Arial" panose="020B0604020202020204" pitchFamily="34" charset="0"/>
              </a:rPr>
              <a:t>align=#</a:t>
            </a:r>
            <a:r>
              <a:rPr lang="zh-CN" altLang="zh-CN" sz="3200">
                <a:latin typeface="Arial" panose="020B0604020202020204" pitchFamily="34" charset="0"/>
              </a:rPr>
              <a:t>&gt;...&lt;/p&gt; (#=left, center, right)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endParaRPr lang="zh-CN" altLang="zh-CN" sz="3200"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>
            <a:extLst>
              <a:ext uri="{FF2B5EF4-FFF2-40B4-BE49-F238E27FC236}">
                <a16:creationId xmlns:a16="http://schemas.microsoft.com/office/drawing/2014/main" id="{80F48B42-5A8C-4DDE-A2A4-41018DD80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1913" y="908050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4400">
                <a:solidFill>
                  <a:schemeClr val="tx2"/>
                </a:solidFill>
              </a:rPr>
              <a:t>会移动的文字</a:t>
            </a:r>
          </a:p>
        </p:txBody>
      </p:sp>
      <p:sp>
        <p:nvSpPr>
          <p:cNvPr id="167939" name="Rectangle 3">
            <a:extLst>
              <a:ext uri="{FF2B5EF4-FFF2-40B4-BE49-F238E27FC236}">
                <a16:creationId xmlns:a16="http://schemas.microsoft.com/office/drawing/2014/main" id="{4B9888ED-EFCC-42ED-B019-0C6FA2705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88" y="2205038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altLang="zh-CN" sz="3200">
                <a:latin typeface="Arial" panose="020B0604020202020204" pitchFamily="34" charset="0"/>
              </a:rPr>
              <a:t>1</a:t>
            </a:r>
            <a:r>
              <a:rPr lang="zh-CN" altLang="en-US" sz="3200">
                <a:latin typeface="Arial" panose="020B0604020202020204" pitchFamily="34" charset="0"/>
              </a:rPr>
              <a:t>、基本语法</a:t>
            </a:r>
          </a:p>
          <a:p>
            <a:pPr lvl="1" eaLnBrk="1" hangingPunct="1">
              <a:spcBef>
                <a:spcPct val="20000"/>
              </a:spcBef>
              <a:buFont typeface="Wingdings" panose="05000000000000000000" pitchFamily="2" charset="2"/>
              <a:buChar char="–"/>
            </a:pPr>
            <a:r>
              <a:rPr lang="zh-CN" altLang="en-US" sz="2800">
                <a:latin typeface="Arial" panose="020B0604020202020204" pitchFamily="34" charset="0"/>
              </a:rPr>
              <a:t>&lt;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marquee</a:t>
            </a:r>
            <a:r>
              <a:rPr lang="zh-CN" altLang="en-US" sz="2800">
                <a:latin typeface="Arial" panose="020B0604020202020204" pitchFamily="34" charset="0"/>
              </a:rPr>
              <a:t>&gt; ... &lt;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/marquee</a:t>
            </a:r>
            <a:r>
              <a:rPr lang="zh-CN" altLang="en-US" sz="2800">
                <a:latin typeface="Arial" panose="020B0604020202020204" pitchFamily="34" charset="0"/>
              </a:rPr>
              <a:t>&gt; </a:t>
            </a:r>
            <a:endParaRPr lang="zh-CN" altLang="en-US" sz="2800">
              <a:solidFill>
                <a:srgbClr val="3366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3200">
                <a:latin typeface="Arial" panose="020B0604020202020204" pitchFamily="34" charset="0"/>
              </a:rPr>
              <a:t>文字移动属性</a:t>
            </a:r>
          </a:p>
          <a:p>
            <a:pPr lvl="1" eaLnBrk="1" hangingPunct="1">
              <a:spcBef>
                <a:spcPct val="20000"/>
              </a:spcBef>
              <a:buFont typeface="Wingdings" panose="05000000000000000000" pitchFamily="2" charset="2"/>
              <a:buChar char="–"/>
            </a:pPr>
            <a:r>
              <a:rPr lang="zh-CN" altLang="en-US" sz="2800">
                <a:latin typeface="Arial" panose="020B0604020202020204" pitchFamily="34" charset="0"/>
              </a:rPr>
              <a:t>(1)方向 ：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direction</a:t>
            </a:r>
            <a:r>
              <a:rPr lang="zh-CN" altLang="en-US" sz="2800">
                <a:latin typeface="Arial" panose="020B0604020202020204" pitchFamily="34" charset="0"/>
              </a:rPr>
              <a:t>=#</a:t>
            </a:r>
          </a:p>
          <a:p>
            <a:pPr lvl="1" eaLnBrk="1" hangingPunct="1">
              <a:spcBef>
                <a:spcPct val="20000"/>
              </a:spcBef>
              <a:buFont typeface="Wingdings" panose="05000000000000000000" pitchFamily="2" charset="2"/>
              <a:buChar char="–"/>
            </a:pPr>
            <a:r>
              <a:rPr lang="zh-CN" altLang="en-US" sz="2800">
                <a:latin typeface="Arial" panose="020B0604020202020204" pitchFamily="34" charset="0"/>
              </a:rPr>
              <a:t>#=left, right,up,down</a:t>
            </a:r>
          </a:p>
          <a:p>
            <a:pPr lvl="1" eaLnBrk="1" hangingPunct="1">
              <a:spcBef>
                <a:spcPct val="20000"/>
              </a:spcBef>
              <a:buFont typeface="Wingdings" panose="05000000000000000000" pitchFamily="2" charset="2"/>
              <a:buChar char="–"/>
            </a:pPr>
            <a:endParaRPr lang="zh-CN" altLang="en-US" sz="2800">
              <a:solidFill>
                <a:srgbClr val="336600"/>
              </a:solidFill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>
            <a:extLst>
              <a:ext uri="{FF2B5EF4-FFF2-40B4-BE49-F238E27FC236}">
                <a16:creationId xmlns:a16="http://schemas.microsoft.com/office/drawing/2014/main" id="{71749FFC-5DB0-41EC-BEDE-392313539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238" y="546100"/>
            <a:ext cx="77724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4400">
                <a:solidFill>
                  <a:schemeClr val="tx2"/>
                </a:solidFill>
              </a:rPr>
              <a:t>会移动的文字</a:t>
            </a:r>
          </a:p>
        </p:txBody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C8C47CDF-47A3-498D-901A-D9787F3C9A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275" y="2060575"/>
            <a:ext cx="536098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zh-CN" sz="3200" dirty="0">
                <a:latin typeface="Arial" panose="020B0604020202020204" pitchFamily="34" charset="0"/>
              </a:rPr>
              <a:t>2、文字移动属性</a:t>
            </a:r>
          </a:p>
          <a:p>
            <a:pPr lvl="1" eaLnBrk="1" hangingPunct="1">
              <a:spcBef>
                <a:spcPct val="20000"/>
              </a:spcBef>
              <a:buFont typeface="Wingdings" panose="05000000000000000000" pitchFamily="2" charset="2"/>
              <a:buChar char="–"/>
            </a:pPr>
            <a:r>
              <a:rPr lang="zh-CN" altLang="zh-CN" sz="2800" dirty="0">
                <a:latin typeface="Arial" panose="020B0604020202020204" pitchFamily="34" charset="0"/>
              </a:rPr>
              <a:t>(4)速度: </a:t>
            </a:r>
            <a:r>
              <a:rPr lang="zh-CN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scrollamount</a:t>
            </a:r>
            <a:r>
              <a:rPr lang="zh-CN" altLang="zh-CN" sz="2800" dirty="0">
                <a:latin typeface="Arial" panose="020B0604020202020204" pitchFamily="34" charset="0"/>
              </a:rPr>
              <a:t>=#</a:t>
            </a:r>
          </a:p>
          <a:p>
            <a:pPr lvl="1" eaLnBrk="1" hangingPunct="1">
              <a:spcBef>
                <a:spcPct val="20000"/>
              </a:spcBef>
              <a:buFont typeface="Wingdings" panose="05000000000000000000" pitchFamily="2" charset="2"/>
              <a:buChar char="–"/>
            </a:pPr>
            <a:r>
              <a:rPr lang="zh-CN" altLang="zh-CN" sz="2800" dirty="0">
                <a:latin typeface="Arial" panose="020B0604020202020204" pitchFamily="34" charset="0"/>
              </a:rPr>
              <a:t>(5)延时:</a:t>
            </a:r>
            <a:r>
              <a:rPr lang="zh-CN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 scrolldelay</a:t>
            </a:r>
            <a:r>
              <a:rPr lang="zh-CN" altLang="zh-CN" sz="2800" dirty="0">
                <a:latin typeface="Arial" panose="020B0604020202020204" pitchFamily="34" charset="0"/>
              </a:rPr>
              <a:t>=#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>
            <a:extLst>
              <a:ext uri="{FF2B5EF4-FFF2-40B4-BE49-F238E27FC236}">
                <a16:creationId xmlns:a16="http://schemas.microsoft.com/office/drawing/2014/main" id="{A2FE3B9D-D130-4765-8EB5-8086ED9390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&lt;head&gt;</a:t>
            </a:r>
            <a:endParaRPr lang="zh-CN" altLang="en-US"/>
          </a:p>
        </p:txBody>
      </p:sp>
      <p:sp>
        <p:nvSpPr>
          <p:cNvPr id="34819" name="内容占位符 2">
            <a:extLst>
              <a:ext uri="{FF2B5EF4-FFF2-40B4-BE49-F238E27FC236}">
                <a16:creationId xmlns:a16="http://schemas.microsoft.com/office/drawing/2014/main" id="{632434B7-C337-4C96-83EA-33B462AA23A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latinLnBrk="1"/>
            <a:r>
              <a:rPr lang="en-US" altLang="zh-CN" sz="2000"/>
              <a:t>&lt;head&gt; </a:t>
            </a:r>
            <a:r>
              <a:rPr lang="zh-CN" altLang="en-US" sz="2000"/>
              <a:t>元素包含了所有的头部标签元素。在 </a:t>
            </a:r>
            <a:r>
              <a:rPr lang="en-US" altLang="zh-CN" sz="2000"/>
              <a:t>&lt;head&gt;</a:t>
            </a:r>
            <a:r>
              <a:rPr lang="zh-CN" altLang="en-US" sz="2000"/>
              <a:t>元素中你可以插入脚本（</a:t>
            </a:r>
            <a:r>
              <a:rPr lang="en-US" altLang="zh-CN" sz="2000"/>
              <a:t>scripts</a:t>
            </a:r>
            <a:r>
              <a:rPr lang="zh-CN" altLang="en-US" sz="2000"/>
              <a:t>）</a:t>
            </a:r>
            <a:r>
              <a:rPr lang="en-US" altLang="zh-CN" sz="2000"/>
              <a:t>, </a:t>
            </a:r>
            <a:r>
              <a:rPr lang="zh-CN" altLang="en-US" sz="2000"/>
              <a:t>样式文件（</a:t>
            </a:r>
            <a:r>
              <a:rPr lang="en-US" altLang="zh-CN" sz="2000"/>
              <a:t>CSS</a:t>
            </a:r>
            <a:r>
              <a:rPr lang="zh-CN" altLang="en-US" sz="2000"/>
              <a:t>），及各种</a:t>
            </a:r>
            <a:r>
              <a:rPr lang="en-US" altLang="zh-CN" sz="2000"/>
              <a:t>meta</a:t>
            </a:r>
            <a:r>
              <a:rPr lang="zh-CN" altLang="en-US" sz="2000"/>
              <a:t>信息。</a:t>
            </a:r>
          </a:p>
          <a:p>
            <a:pPr latinLnBrk="1"/>
            <a:r>
              <a:rPr lang="zh-CN" altLang="en-US" sz="2000"/>
              <a:t>可以添加在头部区域的元素标签为</a:t>
            </a:r>
            <a:r>
              <a:rPr lang="en-US" altLang="zh-CN" sz="2000"/>
              <a:t>: &lt;title&gt;, &lt;style&gt;, &lt;meta&gt;, &lt;link&gt;, &lt;script&gt;, &lt;noscript&gt;, and &lt;base&gt;.</a:t>
            </a:r>
          </a:p>
          <a:p>
            <a:r>
              <a:rPr lang="en-US" altLang="zh-CN" sz="2000" b="1"/>
              <a:t>&lt;title&gt; </a:t>
            </a:r>
            <a:r>
              <a:rPr lang="zh-CN" altLang="en-US" sz="2000" b="1"/>
              <a:t>元素</a:t>
            </a:r>
          </a:p>
          <a:p>
            <a:pPr latinLnBrk="1"/>
            <a:r>
              <a:rPr lang="en-US" altLang="zh-CN" sz="2000"/>
              <a:t>&lt;title&gt; </a:t>
            </a:r>
            <a:r>
              <a:rPr lang="zh-CN" altLang="en-US" sz="2000"/>
              <a:t>标签定义了不同文档的标题。</a:t>
            </a:r>
          </a:p>
          <a:p>
            <a:pPr latinLnBrk="1"/>
            <a:r>
              <a:rPr lang="en-US" altLang="zh-CN" sz="2000"/>
              <a:t>&lt;title&gt; </a:t>
            </a:r>
            <a:r>
              <a:rPr lang="zh-CN" altLang="en-US" sz="2000"/>
              <a:t>在 </a:t>
            </a:r>
            <a:r>
              <a:rPr lang="en-US" altLang="zh-CN" sz="2000"/>
              <a:t>HTML/XHTML </a:t>
            </a:r>
            <a:r>
              <a:rPr lang="zh-CN" altLang="en-US" sz="2000"/>
              <a:t>文档中是必须的。</a:t>
            </a:r>
          </a:p>
          <a:p>
            <a:pPr latinLnBrk="1"/>
            <a:r>
              <a:rPr lang="en-US" altLang="zh-CN" sz="2000"/>
              <a:t>&lt;title&gt; </a:t>
            </a:r>
            <a:r>
              <a:rPr lang="zh-CN" altLang="en-US" sz="2000"/>
              <a:t>元素</a:t>
            </a:r>
            <a:r>
              <a:rPr lang="en-US" altLang="zh-CN" sz="2000"/>
              <a:t>:</a:t>
            </a:r>
          </a:p>
          <a:p>
            <a:pPr latinLnBrk="1"/>
            <a:r>
              <a:rPr lang="zh-CN" altLang="en-US" sz="2000"/>
              <a:t>定义了浏览器工具栏的标题</a:t>
            </a:r>
          </a:p>
          <a:p>
            <a:pPr latinLnBrk="1"/>
            <a:r>
              <a:rPr lang="zh-CN" altLang="en-US" sz="2000"/>
              <a:t>当网页添加到收藏夹时，显示在收藏夹中的标题</a:t>
            </a:r>
          </a:p>
          <a:p>
            <a:pPr latinLnBrk="1"/>
            <a:r>
              <a:rPr lang="zh-CN" altLang="en-US" sz="2000"/>
              <a:t>显示在搜索引擎结果页面的标题</a:t>
            </a:r>
          </a:p>
          <a:p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328149497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>
            <a:extLst>
              <a:ext uri="{FF2B5EF4-FFF2-40B4-BE49-F238E27FC236}">
                <a16:creationId xmlns:a16="http://schemas.microsoft.com/office/drawing/2014/main" id="{6914F453-5600-42C9-9146-E8F2FCDEB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5913" y="836614"/>
            <a:ext cx="7772400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4400">
                <a:solidFill>
                  <a:schemeClr val="tx2"/>
                </a:solidFill>
              </a:rPr>
              <a:t>会移动的文字</a:t>
            </a:r>
          </a:p>
        </p:txBody>
      </p:sp>
      <p:sp>
        <p:nvSpPr>
          <p:cNvPr id="169987" name="Rectangle 3">
            <a:extLst>
              <a:ext uri="{FF2B5EF4-FFF2-40B4-BE49-F238E27FC236}">
                <a16:creationId xmlns:a16="http://schemas.microsoft.com/office/drawing/2014/main" id="{3FFAE376-1626-4802-B23A-4BD045907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5913" y="2060575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zh-CN" sz="3200">
                <a:latin typeface="Arial" panose="020B0604020202020204" pitchFamily="34" charset="0"/>
              </a:rPr>
              <a:t>3、其他属性</a:t>
            </a:r>
          </a:p>
          <a:p>
            <a:pPr lvl="1" eaLnBrk="1" hangingPunct="1">
              <a:spcBef>
                <a:spcPct val="20000"/>
              </a:spcBef>
              <a:buFont typeface="Wingdings" panose="05000000000000000000" pitchFamily="2" charset="2"/>
              <a:buChar char="–"/>
            </a:pPr>
            <a:r>
              <a:rPr lang="zh-CN" altLang="zh-CN" sz="2800">
                <a:latin typeface="Arial" panose="020B0604020202020204" pitchFamily="34" charset="0"/>
              </a:rPr>
              <a:t>(1)底色: </a:t>
            </a:r>
            <a:r>
              <a:rPr lang="zh-CN" altLang="zh-CN" sz="2800">
                <a:solidFill>
                  <a:srgbClr val="FF0000"/>
                </a:solidFill>
                <a:latin typeface="Arial" panose="020B0604020202020204" pitchFamily="34" charset="0"/>
              </a:rPr>
              <a:t>bgcolor</a:t>
            </a:r>
            <a:r>
              <a:rPr lang="zh-CN" altLang="zh-CN" sz="2800">
                <a:latin typeface="Arial" panose="020B0604020202020204" pitchFamily="34" charset="0"/>
              </a:rPr>
              <a:t>=#</a:t>
            </a:r>
          </a:p>
          <a:p>
            <a:pPr lvl="2" eaLnBrk="1" hangingPunct="1">
              <a:spcBef>
                <a:spcPct val="20000"/>
              </a:spcBef>
              <a:buFont typeface="Wingdings" panose="05000000000000000000" pitchFamily="2" charset="2"/>
              <a:buChar char="•"/>
            </a:pPr>
            <a:r>
              <a:rPr lang="zh-CN" altLang="zh-CN">
                <a:latin typeface="Arial" panose="020B0604020202020204" pitchFamily="34" charset="0"/>
              </a:rPr>
              <a:t>#=RRGGBB  16 进制颜色代码</a:t>
            </a:r>
          </a:p>
          <a:p>
            <a:pPr lvl="1" eaLnBrk="1" hangingPunct="1">
              <a:spcBef>
                <a:spcPct val="20000"/>
              </a:spcBef>
              <a:buFont typeface="Wingdings" panose="05000000000000000000" pitchFamily="2" charset="2"/>
              <a:buChar char="–"/>
            </a:pPr>
            <a:r>
              <a:rPr lang="zh-CN" altLang="zh-CN" sz="2800">
                <a:latin typeface="Arial" panose="020B0604020202020204" pitchFamily="34" charset="0"/>
              </a:rPr>
              <a:t>(2)面积: </a:t>
            </a:r>
            <a:r>
              <a:rPr lang="zh-CN" altLang="zh-CN" sz="2800">
                <a:solidFill>
                  <a:srgbClr val="FF0000"/>
                </a:solidFill>
                <a:latin typeface="Arial" panose="020B0604020202020204" pitchFamily="34" charset="0"/>
              </a:rPr>
              <a:t>height</a:t>
            </a:r>
            <a:r>
              <a:rPr lang="zh-CN" altLang="zh-CN" sz="2800">
                <a:latin typeface="Arial" panose="020B0604020202020204" pitchFamily="34" charset="0"/>
              </a:rPr>
              <a:t>=#  </a:t>
            </a:r>
            <a:r>
              <a:rPr lang="zh-CN" altLang="zh-CN" sz="2800">
                <a:solidFill>
                  <a:srgbClr val="FF0000"/>
                </a:solidFill>
                <a:latin typeface="Arial" panose="020B0604020202020204" pitchFamily="34" charset="0"/>
              </a:rPr>
              <a:t>width</a:t>
            </a:r>
            <a:r>
              <a:rPr lang="zh-CN" altLang="zh-CN" sz="2800">
                <a:latin typeface="Arial" panose="020B0604020202020204" pitchFamily="34" charset="0"/>
              </a:rPr>
              <a:t>=#</a:t>
            </a:r>
          </a:p>
          <a:p>
            <a:pPr lvl="1" eaLnBrk="1" hangingPunct="1">
              <a:spcBef>
                <a:spcPct val="20000"/>
              </a:spcBef>
              <a:buFont typeface="Wingdings" panose="05000000000000000000" pitchFamily="2" charset="2"/>
              <a:buChar char="–"/>
            </a:pPr>
            <a:r>
              <a:rPr lang="zh-CN" altLang="zh-CN" sz="2800">
                <a:latin typeface="Arial" panose="020B0604020202020204" pitchFamily="34" charset="0"/>
              </a:rPr>
              <a:t>(3)空白:</a:t>
            </a:r>
            <a:r>
              <a:rPr lang="zh-CN" altLang="zh-CN" sz="2800">
                <a:solidFill>
                  <a:srgbClr val="FF0000"/>
                </a:solidFill>
                <a:latin typeface="Arial" panose="020B0604020202020204" pitchFamily="34" charset="0"/>
              </a:rPr>
              <a:t>hspace</a:t>
            </a:r>
            <a:r>
              <a:rPr lang="zh-CN" altLang="zh-CN" sz="2800">
                <a:latin typeface="Arial" panose="020B0604020202020204" pitchFamily="34" charset="0"/>
              </a:rPr>
              <a:t>=# </a:t>
            </a:r>
            <a:r>
              <a:rPr lang="zh-CN" altLang="zh-CN" sz="2800">
                <a:solidFill>
                  <a:srgbClr val="FF0000"/>
                </a:solidFill>
                <a:latin typeface="Arial" panose="020B0604020202020204" pitchFamily="34" charset="0"/>
              </a:rPr>
              <a:t>vspace</a:t>
            </a:r>
            <a:r>
              <a:rPr lang="zh-CN" altLang="zh-CN" sz="2800">
                <a:latin typeface="Arial" panose="020B0604020202020204" pitchFamily="34" charset="0"/>
              </a:rPr>
              <a:t>=#  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155AE8FB-716E-495E-A759-C69A9E9F3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250" y="584201"/>
            <a:ext cx="77724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4400">
                <a:solidFill>
                  <a:schemeClr val="tx2"/>
                </a:solidFill>
              </a:rPr>
              <a:t>HTML段落与分行控制</a:t>
            </a:r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B460DA97-AB99-4D90-B5EA-5288C30D2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5913" y="1844676"/>
            <a:ext cx="64008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endParaRPr lang="zh-CN" altLang="zh-CN" sz="320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zh-CN" sz="3200">
                <a:latin typeface="Arial" panose="020B0604020202020204" pitchFamily="34" charset="0"/>
              </a:rPr>
              <a:t>居中--- </a:t>
            </a:r>
            <a:r>
              <a:rPr lang="zh-CN" altLang="zh-CN" sz="3200">
                <a:solidFill>
                  <a:srgbClr val="FF0000"/>
                </a:solidFill>
                <a:latin typeface="Arial" panose="020B0604020202020204" pitchFamily="34" charset="0"/>
              </a:rPr>
              <a:t>&lt;center&gt;</a:t>
            </a:r>
            <a:r>
              <a:rPr lang="zh-CN" altLang="zh-CN" sz="3200">
                <a:latin typeface="Arial" panose="020B0604020202020204" pitchFamily="34" charset="0"/>
              </a:rPr>
              <a:t>元素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–"/>
            </a:pPr>
            <a:r>
              <a:rPr lang="zh-CN" altLang="zh-CN" sz="2800">
                <a:latin typeface="Arial" panose="020B0604020202020204" pitchFamily="34" charset="0"/>
              </a:rPr>
              <a:t>&lt;center&gt;元素是一个独立的使所标记的字符居中的元素。它的作用与使用&lt;p&gt;元素里的align=“center”类似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zh-CN" sz="3200">
                <a:latin typeface="Arial" panose="020B0604020202020204" pitchFamily="34" charset="0"/>
              </a:rPr>
              <a:t>例如：&lt;center&gt;居中段落&lt;/center&gt;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FC962732-E174-44D7-A947-2F115026B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4963" y="549275"/>
            <a:ext cx="777240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4400">
                <a:solidFill>
                  <a:schemeClr val="tx2"/>
                </a:solidFill>
              </a:rPr>
              <a:t>HTML段落与分行控制</a:t>
            </a:r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42B8ECFF-A658-47B5-83B2-02690DAF5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013" y="1989139"/>
            <a:ext cx="6400800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zh-CN" sz="3200">
                <a:latin typeface="Arial" panose="020B0604020202020204" pitchFamily="34" charset="0"/>
              </a:rPr>
              <a:t>标尺线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zh-CN" sz="3200">
                <a:latin typeface="Arial" panose="020B0604020202020204" pitchFamily="34" charset="0"/>
              </a:rPr>
              <a:t>	&lt;hr </a:t>
            </a:r>
            <a:r>
              <a:rPr lang="zh-CN" altLang="zh-CN" sz="3200">
                <a:solidFill>
                  <a:srgbClr val="FF0000"/>
                </a:solidFill>
                <a:latin typeface="Arial" panose="020B0604020202020204" pitchFamily="34" charset="0"/>
              </a:rPr>
              <a:t>size = #</a:t>
            </a:r>
            <a:r>
              <a:rPr lang="zh-CN" altLang="zh-CN" sz="3200">
                <a:latin typeface="Arial" panose="020B0604020202020204" pitchFamily="34" charset="0"/>
              </a:rPr>
              <a:t>&gt;：设定线宽</a:t>
            </a:r>
            <a:endParaRPr lang="zh-CN" altLang="zh-CN" sz="3200"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zh-CN" sz="3200">
                <a:latin typeface="Arial" panose="020B0604020202020204" pitchFamily="34" charset="0"/>
                <a:sym typeface="Wingdings" panose="05000000000000000000" pitchFamily="2" charset="2"/>
              </a:rPr>
              <a:t>	 </a:t>
            </a:r>
            <a:r>
              <a:rPr lang="zh-CN" altLang="zh-CN" sz="3200">
                <a:latin typeface="Arial" panose="020B0604020202020204" pitchFamily="34" charset="0"/>
              </a:rPr>
              <a:t>&lt;hr </a:t>
            </a:r>
            <a:r>
              <a:rPr lang="zh-CN" altLang="zh-CN" sz="3200">
                <a:solidFill>
                  <a:srgbClr val="FF0000"/>
                </a:solidFill>
                <a:latin typeface="Arial" panose="020B0604020202020204" pitchFamily="34" charset="0"/>
              </a:rPr>
              <a:t>width=#</a:t>
            </a:r>
            <a:r>
              <a:rPr lang="zh-CN" altLang="zh-CN" sz="3200">
                <a:latin typeface="Arial" panose="020B0604020202020204" pitchFamily="34" charset="0"/>
              </a:rPr>
              <a:t>&gt;：设定线长</a:t>
            </a:r>
            <a:endParaRPr lang="zh-CN" altLang="zh-CN" sz="3200"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zh-CN" sz="3200">
                <a:latin typeface="Arial" panose="020B0604020202020204" pitchFamily="34" charset="0"/>
                <a:sym typeface="Wingdings" panose="05000000000000000000" pitchFamily="2" charset="2"/>
              </a:rPr>
              <a:t>	 </a:t>
            </a:r>
            <a:r>
              <a:rPr lang="zh-CN" altLang="zh-CN" sz="3200">
                <a:latin typeface="Arial" panose="020B0604020202020204" pitchFamily="34" charset="0"/>
              </a:rPr>
              <a:t>&lt;hr </a:t>
            </a:r>
            <a:r>
              <a:rPr lang="zh-CN" altLang="zh-CN" sz="3200">
                <a:solidFill>
                  <a:srgbClr val="FF0000"/>
                </a:solidFill>
                <a:latin typeface="Arial" panose="020B0604020202020204" pitchFamily="34" charset="0"/>
              </a:rPr>
              <a:t>align=#</a:t>
            </a:r>
            <a:r>
              <a:rPr lang="zh-CN" altLang="zh-CN" sz="3200">
                <a:latin typeface="Arial" panose="020B0604020202020204" pitchFamily="34" charset="0"/>
              </a:rPr>
              <a:t>&gt;：设定对齐方式 #=left, right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zh-CN" sz="3200">
                <a:latin typeface="Arial" panose="020B0604020202020204" pitchFamily="34" charset="0"/>
                <a:sym typeface="Wingdings" panose="05000000000000000000" pitchFamily="2" charset="2"/>
              </a:rPr>
              <a:t>	 </a:t>
            </a:r>
            <a:r>
              <a:rPr lang="zh-CN" altLang="zh-CN" sz="3200">
                <a:latin typeface="Arial" panose="020B0604020202020204" pitchFamily="34" charset="0"/>
              </a:rPr>
              <a:t>&lt;hr </a:t>
            </a:r>
            <a:r>
              <a:rPr lang="zh-CN" altLang="zh-CN" sz="3200">
                <a:solidFill>
                  <a:srgbClr val="FF0000"/>
                </a:solidFill>
                <a:latin typeface="Arial" panose="020B0604020202020204" pitchFamily="34" charset="0"/>
              </a:rPr>
              <a:t>color=#</a:t>
            </a:r>
            <a:r>
              <a:rPr lang="zh-CN" altLang="zh-CN" sz="3200">
                <a:latin typeface="Arial" panose="020B0604020202020204" pitchFamily="34" charset="0"/>
              </a:rPr>
              <a:t>&gt; ：设定线的颜色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E4776C0E-5A59-4CD4-8A86-11D4B63FC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013" y="620714"/>
            <a:ext cx="77724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4400">
                <a:solidFill>
                  <a:schemeClr val="tx2"/>
                </a:solidFill>
              </a:rPr>
              <a:t>HTML段落与分行控制</a:t>
            </a:r>
          </a:p>
        </p:txBody>
      </p:sp>
      <p:sp>
        <p:nvSpPr>
          <p:cNvPr id="173059" name="Rectangle 3">
            <a:extLst>
              <a:ext uri="{FF2B5EF4-FFF2-40B4-BE49-F238E27FC236}">
                <a16:creationId xmlns:a16="http://schemas.microsoft.com/office/drawing/2014/main" id="{171DCA78-2B13-4DF6-8E3F-24B42D1D1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013" y="1989139"/>
            <a:ext cx="6400800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zh-CN" sz="3200">
                <a:latin typeface="Arial" panose="020B0604020202020204" pitchFamily="34" charset="0"/>
              </a:rPr>
              <a:t>标尺线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zh-CN" sz="3200">
                <a:latin typeface="Arial" panose="020B0604020202020204" pitchFamily="34" charset="0"/>
              </a:rPr>
              <a:t>	&lt;hr </a:t>
            </a:r>
            <a:r>
              <a:rPr lang="zh-CN" altLang="zh-CN" sz="3200">
                <a:solidFill>
                  <a:srgbClr val="FF0000"/>
                </a:solidFill>
                <a:latin typeface="Arial" panose="020B0604020202020204" pitchFamily="34" charset="0"/>
              </a:rPr>
              <a:t>size = #</a:t>
            </a:r>
            <a:r>
              <a:rPr lang="zh-CN" altLang="zh-CN" sz="3200">
                <a:latin typeface="Arial" panose="020B0604020202020204" pitchFamily="34" charset="0"/>
              </a:rPr>
              <a:t>&gt;：设定线宽</a:t>
            </a:r>
            <a:endParaRPr lang="zh-CN" altLang="zh-CN" sz="3200"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zh-CN" sz="3200">
                <a:latin typeface="Arial" panose="020B0604020202020204" pitchFamily="34" charset="0"/>
                <a:sym typeface="Wingdings" panose="05000000000000000000" pitchFamily="2" charset="2"/>
              </a:rPr>
              <a:t>	 </a:t>
            </a:r>
            <a:r>
              <a:rPr lang="zh-CN" altLang="zh-CN" sz="3200">
                <a:latin typeface="Arial" panose="020B0604020202020204" pitchFamily="34" charset="0"/>
              </a:rPr>
              <a:t>&lt;hr </a:t>
            </a:r>
            <a:r>
              <a:rPr lang="zh-CN" altLang="zh-CN" sz="3200">
                <a:solidFill>
                  <a:srgbClr val="FF0000"/>
                </a:solidFill>
                <a:latin typeface="Arial" panose="020B0604020202020204" pitchFamily="34" charset="0"/>
              </a:rPr>
              <a:t>width=#</a:t>
            </a:r>
            <a:r>
              <a:rPr lang="zh-CN" altLang="zh-CN" sz="3200">
                <a:latin typeface="Arial" panose="020B0604020202020204" pitchFamily="34" charset="0"/>
              </a:rPr>
              <a:t>&gt;：设定线长</a:t>
            </a:r>
            <a:endParaRPr lang="zh-CN" altLang="zh-CN" sz="3200"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zh-CN" sz="3200">
                <a:latin typeface="Arial" panose="020B0604020202020204" pitchFamily="34" charset="0"/>
                <a:sym typeface="Wingdings" panose="05000000000000000000" pitchFamily="2" charset="2"/>
              </a:rPr>
              <a:t>	 </a:t>
            </a:r>
            <a:r>
              <a:rPr lang="zh-CN" altLang="zh-CN" sz="3200">
                <a:latin typeface="Arial" panose="020B0604020202020204" pitchFamily="34" charset="0"/>
              </a:rPr>
              <a:t>&lt;hr </a:t>
            </a:r>
            <a:r>
              <a:rPr lang="zh-CN" altLang="zh-CN" sz="3200">
                <a:solidFill>
                  <a:srgbClr val="FF0000"/>
                </a:solidFill>
                <a:latin typeface="Arial" panose="020B0604020202020204" pitchFamily="34" charset="0"/>
              </a:rPr>
              <a:t>align=#</a:t>
            </a:r>
            <a:r>
              <a:rPr lang="zh-CN" altLang="zh-CN" sz="3200">
                <a:latin typeface="Arial" panose="020B0604020202020204" pitchFamily="34" charset="0"/>
              </a:rPr>
              <a:t>&gt;：设定对齐方式 #=left, right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zh-CN" sz="3200">
                <a:latin typeface="Arial" panose="020B0604020202020204" pitchFamily="34" charset="0"/>
                <a:sym typeface="Wingdings" panose="05000000000000000000" pitchFamily="2" charset="2"/>
              </a:rPr>
              <a:t>	 </a:t>
            </a:r>
            <a:r>
              <a:rPr lang="zh-CN" altLang="zh-CN" sz="3200">
                <a:latin typeface="Arial" panose="020B0604020202020204" pitchFamily="34" charset="0"/>
              </a:rPr>
              <a:t>&lt;hr </a:t>
            </a:r>
            <a:r>
              <a:rPr lang="zh-CN" altLang="zh-CN" sz="3200">
                <a:solidFill>
                  <a:srgbClr val="FF0000"/>
                </a:solidFill>
                <a:latin typeface="Arial" panose="020B0604020202020204" pitchFamily="34" charset="0"/>
              </a:rPr>
              <a:t>color=#</a:t>
            </a:r>
            <a:r>
              <a:rPr lang="zh-CN" altLang="zh-CN" sz="3200">
                <a:latin typeface="Arial" panose="020B0604020202020204" pitchFamily="34" charset="0"/>
              </a:rPr>
              <a:t>&gt; ：设定线的颜色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>
            <a:extLst>
              <a:ext uri="{FF2B5EF4-FFF2-40B4-BE49-F238E27FC236}">
                <a16:creationId xmlns:a16="http://schemas.microsoft.com/office/drawing/2014/main" id="{83417A50-698D-4E15-8558-4093353E7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795" y="588454"/>
            <a:ext cx="777240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4400" dirty="0">
                <a:solidFill>
                  <a:schemeClr val="tx2"/>
                </a:solidFill>
              </a:rPr>
              <a:t>HTML段落与分行控制</a:t>
            </a:r>
          </a:p>
        </p:txBody>
      </p:sp>
      <p:sp>
        <p:nvSpPr>
          <p:cNvPr id="174083" name="Rectangle 3">
            <a:extLst>
              <a:ext uri="{FF2B5EF4-FFF2-40B4-BE49-F238E27FC236}">
                <a16:creationId xmlns:a16="http://schemas.microsoft.com/office/drawing/2014/main" id="{B3449A5F-D6CA-4481-A60A-378E3EF46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013" y="1989139"/>
            <a:ext cx="6400800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zh-CN" sz="3200">
                <a:latin typeface="Arial" panose="020B0604020202020204" pitchFamily="34" charset="0"/>
              </a:rPr>
              <a:t>标尺线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zh-CN" sz="3200">
                <a:latin typeface="Arial" panose="020B0604020202020204" pitchFamily="34" charset="0"/>
              </a:rPr>
              <a:t>	&lt;hr </a:t>
            </a:r>
            <a:r>
              <a:rPr lang="zh-CN" altLang="zh-CN" sz="3200">
                <a:solidFill>
                  <a:srgbClr val="FF0000"/>
                </a:solidFill>
                <a:latin typeface="Arial" panose="020B0604020202020204" pitchFamily="34" charset="0"/>
              </a:rPr>
              <a:t>size = #</a:t>
            </a:r>
            <a:r>
              <a:rPr lang="zh-CN" altLang="zh-CN" sz="3200">
                <a:latin typeface="Arial" panose="020B0604020202020204" pitchFamily="34" charset="0"/>
              </a:rPr>
              <a:t>&gt;：设定线宽</a:t>
            </a:r>
            <a:endParaRPr lang="zh-CN" altLang="zh-CN" sz="3200"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zh-CN" sz="3200">
                <a:latin typeface="Arial" panose="020B0604020202020204" pitchFamily="34" charset="0"/>
                <a:sym typeface="Wingdings" panose="05000000000000000000" pitchFamily="2" charset="2"/>
              </a:rPr>
              <a:t>	 </a:t>
            </a:r>
            <a:r>
              <a:rPr lang="zh-CN" altLang="zh-CN" sz="3200">
                <a:latin typeface="Arial" panose="020B0604020202020204" pitchFamily="34" charset="0"/>
              </a:rPr>
              <a:t>&lt;hr </a:t>
            </a:r>
            <a:r>
              <a:rPr lang="zh-CN" altLang="zh-CN" sz="3200">
                <a:solidFill>
                  <a:srgbClr val="FF0000"/>
                </a:solidFill>
                <a:latin typeface="Arial" panose="020B0604020202020204" pitchFamily="34" charset="0"/>
              </a:rPr>
              <a:t>width=#</a:t>
            </a:r>
            <a:r>
              <a:rPr lang="zh-CN" altLang="zh-CN" sz="3200">
                <a:latin typeface="Arial" panose="020B0604020202020204" pitchFamily="34" charset="0"/>
              </a:rPr>
              <a:t>&gt;：设定线长</a:t>
            </a:r>
            <a:endParaRPr lang="zh-CN" altLang="zh-CN" sz="3200"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zh-CN" sz="3200">
                <a:latin typeface="Arial" panose="020B0604020202020204" pitchFamily="34" charset="0"/>
                <a:sym typeface="Wingdings" panose="05000000000000000000" pitchFamily="2" charset="2"/>
              </a:rPr>
              <a:t>	 </a:t>
            </a:r>
            <a:r>
              <a:rPr lang="zh-CN" altLang="zh-CN" sz="3200">
                <a:latin typeface="Arial" panose="020B0604020202020204" pitchFamily="34" charset="0"/>
              </a:rPr>
              <a:t>&lt;hr </a:t>
            </a:r>
            <a:r>
              <a:rPr lang="zh-CN" altLang="zh-CN" sz="3200">
                <a:solidFill>
                  <a:srgbClr val="FF0000"/>
                </a:solidFill>
                <a:latin typeface="Arial" panose="020B0604020202020204" pitchFamily="34" charset="0"/>
              </a:rPr>
              <a:t>align=#</a:t>
            </a:r>
            <a:r>
              <a:rPr lang="zh-CN" altLang="zh-CN" sz="3200">
                <a:latin typeface="Arial" panose="020B0604020202020204" pitchFamily="34" charset="0"/>
              </a:rPr>
              <a:t>&gt;：设定对齐方式 #=left, right 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zh-CN" sz="3200">
                <a:latin typeface="Arial" panose="020B0604020202020204" pitchFamily="34" charset="0"/>
                <a:sym typeface="Wingdings" panose="05000000000000000000" pitchFamily="2" charset="2"/>
              </a:rPr>
              <a:t>	 </a:t>
            </a:r>
            <a:r>
              <a:rPr lang="zh-CN" altLang="zh-CN" sz="3200">
                <a:latin typeface="Arial" panose="020B0604020202020204" pitchFamily="34" charset="0"/>
              </a:rPr>
              <a:t>&lt;hr </a:t>
            </a:r>
            <a:r>
              <a:rPr lang="zh-CN" altLang="zh-CN" sz="3200">
                <a:solidFill>
                  <a:srgbClr val="FF0000"/>
                </a:solidFill>
                <a:latin typeface="Arial" panose="020B0604020202020204" pitchFamily="34" charset="0"/>
              </a:rPr>
              <a:t>color=#</a:t>
            </a:r>
            <a:r>
              <a:rPr lang="zh-CN" altLang="zh-CN" sz="3200">
                <a:latin typeface="Arial" panose="020B0604020202020204" pitchFamily="34" charset="0"/>
              </a:rPr>
              <a:t>&gt; ：设定线的颜色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3">
            <a:extLst>
              <a:ext uri="{FF2B5EF4-FFF2-40B4-BE49-F238E27FC236}">
                <a16:creationId xmlns:a16="http://schemas.microsoft.com/office/drawing/2014/main" id="{86C9CE58-2420-4718-97B6-A5DE4CBC2D0E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608292" y="1600200"/>
            <a:ext cx="7272337" cy="3657600"/>
          </a:xfrm>
        </p:spPr>
        <p:txBody>
          <a:bodyPr/>
          <a:lstStyle/>
          <a:p>
            <a:pPr indent="0"/>
            <a:r>
              <a:rPr lang="zh-CN" altLang="zh-CN" sz="2400" dirty="0"/>
              <a:t>制作框架页面的步骤：</a:t>
            </a:r>
          </a:p>
          <a:p>
            <a:pPr lvl="1" indent="0"/>
            <a:r>
              <a:rPr lang="zh-CN" altLang="zh-CN" dirty="0"/>
              <a:t>1.编写所有子框架页面</a:t>
            </a:r>
          </a:p>
          <a:p>
            <a:pPr lvl="1" indent="0"/>
            <a:r>
              <a:rPr lang="zh-CN" altLang="zh-CN" dirty="0"/>
              <a:t>2.编写主框架页面</a:t>
            </a:r>
          </a:p>
          <a:p>
            <a:pPr lvl="1" indent="0"/>
            <a:r>
              <a:rPr lang="zh-CN" altLang="zh-CN" dirty="0"/>
              <a:t>3.在主框架页面中设定子框架名称</a:t>
            </a:r>
          </a:p>
          <a:p>
            <a:pPr lvl="1" indent="0"/>
            <a:r>
              <a:rPr lang="zh-CN" altLang="zh-CN" dirty="0"/>
              <a:t>4.如果框架页面之间存在链接，在子框架中设定链接。</a:t>
            </a:r>
            <a:br>
              <a:rPr lang="zh-CN" altLang="zh-CN" dirty="0"/>
            </a:br>
            <a:endParaRPr lang="zh-CN" altLang="zh-CN" dirty="0"/>
          </a:p>
          <a:p>
            <a:pPr lvl="1" indent="0">
              <a:buNone/>
            </a:pPr>
            <a:r>
              <a:rPr lang="zh-CN" altLang="zh-CN" dirty="0"/>
              <a:t>注意：框架页面是</a:t>
            </a:r>
            <a:r>
              <a:rPr lang="zh-CN" altLang="zh-CN" dirty="0">
                <a:solidFill>
                  <a:srgbClr val="FF0000"/>
                </a:solidFill>
              </a:rPr>
              <a:t>不含&lt;body&gt;标签</a:t>
            </a:r>
            <a:r>
              <a:rPr lang="zh-CN" altLang="zh-CN" dirty="0"/>
              <a:t>的</a:t>
            </a:r>
          </a:p>
        </p:txBody>
      </p:sp>
      <p:sp>
        <p:nvSpPr>
          <p:cNvPr id="175108" name="Text Box 16">
            <a:extLst>
              <a:ext uri="{FF2B5EF4-FFF2-40B4-BE49-F238E27FC236}">
                <a16:creationId xmlns:a16="http://schemas.microsoft.com/office/drawing/2014/main" id="{B4F7CD6F-F0BB-47C1-8335-3F8631EDF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183/ 203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121784C-DFA4-4DB6-829B-E86C51BAC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229" y="415369"/>
            <a:ext cx="77724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4800" dirty="0"/>
              <a:t>框架</a:t>
            </a:r>
            <a:r>
              <a:rPr lang="en-US" altLang="zh-CN" sz="4800" dirty="0"/>
              <a:t>Frame</a:t>
            </a:r>
            <a:endParaRPr lang="zh-CN" altLang="zh-CN" sz="32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slow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3">
            <a:extLst>
              <a:ext uri="{FF2B5EF4-FFF2-40B4-BE49-F238E27FC236}">
                <a16:creationId xmlns:a16="http://schemas.microsoft.com/office/drawing/2014/main" id="{0EB89C4D-8DA2-49AD-8D5F-F78CD7D3F91C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113641" y="1134045"/>
            <a:ext cx="7761287" cy="3268662"/>
          </a:xfrm>
        </p:spPr>
        <p:txBody>
          <a:bodyPr>
            <a:normAutofit fontScale="92500" lnSpcReduction="10000"/>
          </a:bodyPr>
          <a:lstStyle/>
          <a:p>
            <a:pPr marL="533400" indent="0">
              <a:buFont typeface="Arial" panose="020B0604020202020204" pitchFamily="34" charset="0"/>
              <a:buAutoNum type="arabicPeriod"/>
            </a:pPr>
            <a:r>
              <a:rPr lang="zh-CN" altLang="en-US" dirty="0"/>
              <a:t>基本语法</a:t>
            </a:r>
          </a:p>
          <a:p>
            <a:pPr marL="533400" indent="0">
              <a:buNone/>
            </a:pPr>
            <a:r>
              <a:rPr lang="zh-CN" altLang="en-US" dirty="0"/>
              <a:t>&lt;frameset&gt;</a:t>
            </a:r>
          </a:p>
          <a:p>
            <a:pPr marL="990600" lvl="1" indent="0">
              <a:buNone/>
            </a:pPr>
            <a:r>
              <a:rPr lang="zh-CN" altLang="en-US" dirty="0"/>
              <a:t>&lt;frame </a:t>
            </a:r>
            <a:r>
              <a:rPr lang="zh-CN" altLang="en-US" dirty="0">
                <a:solidFill>
                  <a:srgbClr val="FF0000"/>
                </a:solidFill>
              </a:rPr>
              <a:t>src="url"</a:t>
            </a:r>
            <a:r>
              <a:rPr lang="zh-CN" altLang="en-US" dirty="0"/>
              <a:t>&gt;</a:t>
            </a:r>
          </a:p>
          <a:p>
            <a:pPr marL="990600" lvl="1" indent="0">
              <a:buNone/>
            </a:pPr>
            <a:r>
              <a:rPr lang="zh-CN" altLang="en-US" dirty="0"/>
              <a:t>&lt;</a:t>
            </a:r>
            <a:r>
              <a:rPr lang="zh-CN" altLang="en-US" dirty="0">
                <a:solidFill>
                  <a:srgbClr val="FF0000"/>
                </a:solidFill>
              </a:rPr>
              <a:t>noframes</a:t>
            </a:r>
            <a:r>
              <a:rPr lang="zh-CN" altLang="en-US" dirty="0"/>
              <a:t>&gt;</a:t>
            </a:r>
          </a:p>
          <a:p>
            <a:pPr marL="1371600" lvl="2" indent="0">
              <a:buNone/>
            </a:pPr>
            <a:r>
              <a:rPr lang="zh-CN" altLang="en-US" dirty="0"/>
              <a:t>&lt;body&gt;</a:t>
            </a:r>
          </a:p>
          <a:p>
            <a:pPr marL="1752600" lvl="3" indent="0">
              <a:buNone/>
            </a:pPr>
            <a:r>
              <a:rPr lang="zh-CN" altLang="en-US" dirty="0">
                <a:solidFill>
                  <a:srgbClr val="336600"/>
                </a:solidFill>
              </a:rPr>
              <a:t>您的浏览器不支持框架，请考虑升级您的浏览器！</a:t>
            </a:r>
            <a:endParaRPr lang="zh-CN" altLang="en-US" dirty="0"/>
          </a:p>
          <a:p>
            <a:pPr marL="1371600" lvl="2" indent="0">
              <a:buNone/>
            </a:pPr>
            <a:r>
              <a:rPr lang="zh-CN" altLang="en-US" dirty="0"/>
              <a:t>&lt;/body&gt;</a:t>
            </a:r>
          </a:p>
          <a:p>
            <a:pPr marL="990600" lvl="1" indent="0">
              <a:buNone/>
            </a:pPr>
            <a:r>
              <a:rPr lang="zh-CN" altLang="en-US" dirty="0"/>
              <a:t>&lt;</a:t>
            </a:r>
            <a:r>
              <a:rPr lang="zh-CN" altLang="en-US" dirty="0">
                <a:solidFill>
                  <a:srgbClr val="FF0000"/>
                </a:solidFill>
              </a:rPr>
              <a:t>/noframes</a:t>
            </a:r>
            <a:r>
              <a:rPr lang="zh-CN" altLang="en-US" dirty="0"/>
              <a:t>&gt;</a:t>
            </a:r>
          </a:p>
          <a:p>
            <a:pPr marL="533400" indent="0">
              <a:buNone/>
            </a:pPr>
            <a:r>
              <a:rPr lang="zh-CN" altLang="en-US" dirty="0"/>
              <a:t>&lt;/frameset&gt;</a:t>
            </a:r>
          </a:p>
        </p:txBody>
      </p:sp>
      <p:sp>
        <p:nvSpPr>
          <p:cNvPr id="176132" name="Text Box 16">
            <a:extLst>
              <a:ext uri="{FF2B5EF4-FFF2-40B4-BE49-F238E27FC236}">
                <a16:creationId xmlns:a16="http://schemas.microsoft.com/office/drawing/2014/main" id="{007F2194-C185-42C9-9991-B2974C203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184/ 203</a:t>
            </a:r>
          </a:p>
        </p:txBody>
      </p:sp>
    </p:spTree>
  </p:cSld>
  <p:clrMapOvr>
    <a:masterClrMapping/>
  </p:clrMapOvr>
  <p:transition spd="slow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9" name="Rectangle 3">
            <a:extLst>
              <a:ext uri="{FF2B5EF4-FFF2-40B4-BE49-F238E27FC236}">
                <a16:creationId xmlns:a16="http://schemas.microsoft.com/office/drawing/2014/main" id="{EE23A06E-6D3F-4EB5-9414-1D0451541934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485530" y="1600200"/>
            <a:ext cx="8229600" cy="3816350"/>
          </a:xfrm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zh-CN" dirty="0">
                <a:latin typeface="+mn-ea"/>
              </a:rPr>
              <a:t>定义框架的基本语法</a:t>
            </a:r>
          </a:p>
          <a:p>
            <a:pPr lvl="1" eaLnBrk="1" hangingPunct="1">
              <a:buFont typeface="Arial" charset="0"/>
              <a:buChar char="–"/>
              <a:defRPr/>
            </a:pPr>
            <a:r>
              <a:rPr lang="zh-CN" dirty="0">
                <a:latin typeface="+mn-ea"/>
              </a:rPr>
              <a:t>框架由一对</a:t>
            </a:r>
            <a:r>
              <a:rPr lang="zh-CN" altLang="zh-CN" dirty="0">
                <a:latin typeface="+mn-ea"/>
              </a:rPr>
              <a:t>&lt;frameset&gt;</a:t>
            </a:r>
            <a:r>
              <a:rPr lang="zh-CN" dirty="0">
                <a:latin typeface="+mn-ea"/>
              </a:rPr>
              <a:t>定义</a:t>
            </a:r>
          </a:p>
          <a:p>
            <a:pPr lvl="1" eaLnBrk="1" hangingPunct="1">
              <a:buFont typeface="Arial" charset="0"/>
              <a:buChar char="–"/>
              <a:defRPr/>
            </a:pPr>
            <a:r>
              <a:rPr lang="zh-CN" altLang="zh-CN" dirty="0">
                <a:latin typeface="+mn-ea"/>
              </a:rPr>
              <a:t>&lt;frameset&gt;</a:t>
            </a:r>
            <a:r>
              <a:rPr lang="zh-CN" dirty="0">
                <a:latin typeface="+mn-ea"/>
              </a:rPr>
              <a:t>有两个属性：</a:t>
            </a:r>
            <a:r>
              <a:rPr lang="zh-CN" altLang="zh-CN" dirty="0">
                <a:latin typeface="+mn-ea"/>
              </a:rPr>
              <a:t>rows</a:t>
            </a:r>
            <a:r>
              <a:rPr lang="zh-CN" dirty="0">
                <a:latin typeface="+mn-ea"/>
              </a:rPr>
              <a:t>和</a:t>
            </a:r>
            <a:r>
              <a:rPr lang="zh-CN" altLang="zh-CN" dirty="0">
                <a:latin typeface="+mn-ea"/>
              </a:rPr>
              <a:t>cols</a:t>
            </a:r>
          </a:p>
          <a:p>
            <a:pPr lvl="1" eaLnBrk="1" hangingPunct="1">
              <a:buFont typeface="Arial" charset="0"/>
              <a:buNone/>
              <a:defRPr/>
            </a:pPr>
            <a:r>
              <a:rPr lang="zh-CN" altLang="zh-CN" dirty="0">
                <a:solidFill>
                  <a:srgbClr val="FF0000"/>
                </a:solidFill>
                <a:latin typeface="+mn-ea"/>
              </a:rPr>
              <a:t>Rows</a:t>
            </a:r>
            <a:r>
              <a:rPr lang="zh-CN" dirty="0">
                <a:latin typeface="+mn-ea"/>
              </a:rPr>
              <a:t>定义上下分割的框架的大小；</a:t>
            </a:r>
          </a:p>
          <a:p>
            <a:pPr lvl="1" eaLnBrk="1" hangingPunct="1">
              <a:buFont typeface="Arial" charset="0"/>
              <a:buNone/>
              <a:defRPr/>
            </a:pPr>
            <a:r>
              <a:rPr lang="zh-CN" altLang="zh-CN" dirty="0">
                <a:solidFill>
                  <a:srgbClr val="FF0000"/>
                </a:solidFill>
                <a:latin typeface="+mn-ea"/>
              </a:rPr>
              <a:t>cols</a:t>
            </a:r>
            <a:r>
              <a:rPr lang="zh-CN" dirty="0">
                <a:latin typeface="+mn-ea"/>
              </a:rPr>
              <a:t>定义左右分割的框架的大小；</a:t>
            </a:r>
          </a:p>
          <a:p>
            <a:pPr lvl="1" eaLnBrk="1" hangingPunct="1">
              <a:buFont typeface="Arial" charset="0"/>
              <a:buNone/>
              <a:defRPr/>
            </a:pPr>
            <a:r>
              <a:rPr lang="zh-CN" dirty="0">
                <a:latin typeface="+mn-ea"/>
              </a:rPr>
              <a:t>在定义大小时，</a:t>
            </a:r>
            <a:r>
              <a:rPr lang="zh-CN" altLang="zh-CN" dirty="0">
                <a:latin typeface="+mn-ea"/>
              </a:rPr>
              <a:t>rows</a:t>
            </a:r>
            <a:r>
              <a:rPr lang="zh-CN" dirty="0">
                <a:latin typeface="+mn-ea"/>
              </a:rPr>
              <a:t>和</a:t>
            </a:r>
            <a:r>
              <a:rPr lang="zh-CN" altLang="zh-CN" dirty="0">
                <a:latin typeface="+mn-ea"/>
              </a:rPr>
              <a:t>cols</a:t>
            </a:r>
            <a:r>
              <a:rPr lang="zh-CN" dirty="0">
                <a:latin typeface="+mn-ea"/>
              </a:rPr>
              <a:t>可以使用相对大小或以百分比为单位。</a:t>
            </a:r>
          </a:p>
        </p:txBody>
      </p:sp>
      <p:sp>
        <p:nvSpPr>
          <p:cNvPr id="177156" name="Text Box 16">
            <a:extLst>
              <a:ext uri="{FF2B5EF4-FFF2-40B4-BE49-F238E27FC236}">
                <a16:creationId xmlns:a16="http://schemas.microsoft.com/office/drawing/2014/main" id="{04397075-A830-41C7-A294-483CACB5E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185/ 203</a:t>
            </a:r>
          </a:p>
        </p:txBody>
      </p:sp>
    </p:spTree>
  </p:cSld>
  <p:clrMapOvr>
    <a:masterClrMapping/>
  </p:clrMapOvr>
  <p:transition spd="slow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3">
            <a:extLst>
              <a:ext uri="{FF2B5EF4-FFF2-40B4-BE49-F238E27FC236}">
                <a16:creationId xmlns:a16="http://schemas.microsoft.com/office/drawing/2014/main" id="{159553DF-04EA-4DBB-9807-662277E60EB2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032987" y="1728849"/>
            <a:ext cx="6537325" cy="413226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dirty="0"/>
              <a:t>各窗口的尺寸设置 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&lt;frameset</a:t>
            </a:r>
            <a:r>
              <a:rPr lang="zh-CN" altLang="en-US" dirty="0">
                <a:solidFill>
                  <a:srgbClr val="FF0000"/>
                </a:solidFill>
              </a:rPr>
              <a:t> rows</a:t>
            </a:r>
            <a:r>
              <a:rPr lang="zh-CN" altLang="en-US" dirty="0"/>
              <a:t>=#&gt;横排多个窗口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en-US" dirty="0"/>
              <a:t>&lt;frameset </a:t>
            </a:r>
            <a:r>
              <a:rPr lang="zh-CN" altLang="en-US" dirty="0">
                <a:solidFill>
                  <a:srgbClr val="FF0000"/>
                </a:solidFill>
              </a:rPr>
              <a:t>rows</a:t>
            </a:r>
            <a:r>
              <a:rPr lang="zh-CN" altLang="en-US" dirty="0"/>
              <a:t>=30%,20%,*&gt; </a:t>
            </a:r>
          </a:p>
          <a:p>
            <a:pPr lvl="2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en-US" dirty="0"/>
              <a:t>&lt;frame src="A.html"&gt; </a:t>
            </a:r>
          </a:p>
          <a:p>
            <a:pPr lvl="2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en-US" dirty="0"/>
              <a:t>&lt;frame src="B.html"&gt; </a:t>
            </a:r>
          </a:p>
          <a:p>
            <a:pPr lvl="2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en-US" dirty="0"/>
              <a:t>&lt;frame src="C.html"&gt;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en-US" dirty="0"/>
              <a:t>&lt;/frameset&gt; 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en-US" dirty="0"/>
              <a:t>排列方式：  A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en-US" dirty="0"/>
              <a:t>			B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en-US" dirty="0"/>
              <a:t>			C</a:t>
            </a:r>
          </a:p>
        </p:txBody>
      </p:sp>
      <p:sp>
        <p:nvSpPr>
          <p:cNvPr id="178180" name="Text Box 16">
            <a:extLst>
              <a:ext uri="{FF2B5EF4-FFF2-40B4-BE49-F238E27FC236}">
                <a16:creationId xmlns:a16="http://schemas.microsoft.com/office/drawing/2014/main" id="{39B4F02D-AEAB-4CCC-AFA4-FE90ED12E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186/ 203</a:t>
            </a:r>
          </a:p>
        </p:txBody>
      </p:sp>
    </p:spTree>
  </p:cSld>
  <p:clrMapOvr>
    <a:masterClrMapping/>
  </p:clrMapOvr>
  <p:transition spd="slow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3">
            <a:extLst>
              <a:ext uri="{FF2B5EF4-FFF2-40B4-BE49-F238E27FC236}">
                <a16:creationId xmlns:a16="http://schemas.microsoft.com/office/drawing/2014/main" id="{B2AA1211-CD23-4540-A28C-17722090744E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855433" y="1765193"/>
            <a:ext cx="6899275" cy="3989387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zh-CN" dirty="0"/>
              <a:t>各窗口的尺寸设置 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zh-CN" dirty="0"/>
              <a:t> &lt;frameset </a:t>
            </a:r>
            <a:r>
              <a:rPr lang="zh-CN" altLang="zh-CN" dirty="0">
                <a:solidFill>
                  <a:srgbClr val="FF0000"/>
                </a:solidFill>
              </a:rPr>
              <a:t>cols</a:t>
            </a:r>
            <a:r>
              <a:rPr lang="zh-CN" altLang="zh-CN" dirty="0"/>
              <a:t>=#&gt;纵向排列多个窗口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zh-CN" dirty="0"/>
              <a:t>	    &lt;frameset </a:t>
            </a:r>
            <a:r>
              <a:rPr lang="zh-CN" altLang="zh-CN" dirty="0">
                <a:solidFill>
                  <a:srgbClr val="FF0000"/>
                </a:solidFill>
              </a:rPr>
              <a:t>cols</a:t>
            </a:r>
            <a:r>
              <a:rPr lang="zh-CN" altLang="zh-CN" dirty="0"/>
              <a:t>=30%，20%,*&gt; 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zh-CN" dirty="0"/>
              <a:t>		&lt;frame </a:t>
            </a:r>
            <a:r>
              <a:rPr lang="zh-CN" altLang="zh-CN" dirty="0">
                <a:solidFill>
                  <a:srgbClr val="FF0000"/>
                </a:solidFill>
              </a:rPr>
              <a:t>src</a:t>
            </a:r>
            <a:r>
              <a:rPr lang="zh-CN" altLang="zh-CN" dirty="0"/>
              <a:t>="A.html"&gt; 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zh-CN" dirty="0"/>
              <a:t>		&lt;frame src="B.html"&gt; 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zh-CN" dirty="0"/>
              <a:t>		&lt;frame src="C.html"&gt; 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zh-CN" dirty="0"/>
              <a:t>&lt;/frameset&gt; 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zh-CN" altLang="zh-CN" dirty="0"/>
              <a:t>排列方式：A  B  C</a:t>
            </a:r>
          </a:p>
        </p:txBody>
      </p:sp>
      <p:sp>
        <p:nvSpPr>
          <p:cNvPr id="179204" name="Text Box 16">
            <a:extLst>
              <a:ext uri="{FF2B5EF4-FFF2-40B4-BE49-F238E27FC236}">
                <a16:creationId xmlns:a16="http://schemas.microsoft.com/office/drawing/2014/main" id="{F5784893-3014-4881-860A-FE30A4EAE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187/ 203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>
            <a:extLst>
              <a:ext uri="{FF2B5EF4-FFF2-40B4-BE49-F238E27FC236}">
                <a16:creationId xmlns:a16="http://schemas.microsoft.com/office/drawing/2014/main" id="{D2B038DB-45F5-4131-848A-A3A68099CC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&lt;head&gt;</a:t>
            </a:r>
            <a:endParaRPr lang="zh-CN" altLang="en-US"/>
          </a:p>
        </p:txBody>
      </p:sp>
      <p:sp>
        <p:nvSpPr>
          <p:cNvPr id="35843" name="内容占位符 2">
            <a:extLst>
              <a:ext uri="{FF2B5EF4-FFF2-40B4-BE49-F238E27FC236}">
                <a16:creationId xmlns:a16="http://schemas.microsoft.com/office/drawing/2014/main" id="{68A91CF0-4673-41A2-9B42-24DA10175E1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&lt;base&gt; </a:t>
            </a:r>
            <a:r>
              <a:rPr lang="zh-CN" altLang="en-US" dirty="0"/>
              <a:t>标签描述了基本的链接地址</a:t>
            </a:r>
            <a:r>
              <a:rPr lang="en-US" altLang="zh-CN" dirty="0"/>
              <a:t>/</a:t>
            </a:r>
            <a:r>
              <a:rPr lang="zh-CN" altLang="en-US" dirty="0"/>
              <a:t>链接目标，该标签作为</a:t>
            </a:r>
            <a:r>
              <a:rPr lang="en-US" altLang="zh-CN" dirty="0"/>
              <a:t>HTML</a:t>
            </a:r>
            <a:r>
              <a:rPr lang="zh-CN" altLang="en-US" dirty="0"/>
              <a:t>文档中所有的链接标签的默认链接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&lt;head&gt; &lt;base </a:t>
            </a:r>
            <a:r>
              <a:rPr lang="en-US" altLang="zh-CN" dirty="0" err="1"/>
              <a:t>href</a:t>
            </a:r>
            <a:r>
              <a:rPr lang="en-US" altLang="zh-CN" dirty="0"/>
              <a:t>="http://www.runoob.com/images/" target="_blank"&gt; &lt;/head&gt;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703827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3">
            <a:extLst>
              <a:ext uri="{FF2B5EF4-FFF2-40B4-BE49-F238E27FC236}">
                <a16:creationId xmlns:a16="http://schemas.microsoft.com/office/drawing/2014/main" id="{3D200A46-2869-41C4-9D9B-3413940BEA7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626202" y="1686719"/>
            <a:ext cx="7618412" cy="3484562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/>
              <a:t>COLS &amp; ROWS：纵横排列多个窗口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/>
              <a:t>&lt;frameset </a:t>
            </a:r>
            <a:r>
              <a:rPr lang="zh-CN" altLang="en-US">
                <a:solidFill>
                  <a:srgbClr val="FF0000"/>
                </a:solidFill>
              </a:rPr>
              <a:t>cols</a:t>
            </a:r>
            <a:r>
              <a:rPr lang="zh-CN" altLang="en-US"/>
              <a:t>=137，*&gt; </a:t>
            </a:r>
          </a:p>
          <a:p>
            <a:pPr lvl="1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/>
              <a:t>&lt;frame src="A.htm"&gt;</a:t>
            </a:r>
          </a:p>
          <a:p>
            <a:pPr lvl="1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/>
              <a:t>&lt;frameset </a:t>
            </a:r>
            <a:r>
              <a:rPr lang="zh-CN" altLang="en-US">
                <a:solidFill>
                  <a:srgbClr val="FF0000"/>
                </a:solidFill>
              </a:rPr>
              <a:t>rows</a:t>
            </a:r>
            <a:r>
              <a:rPr lang="zh-CN" altLang="en-US"/>
              <a:t>=82,*&gt;</a:t>
            </a:r>
          </a:p>
          <a:p>
            <a:pPr lvl="2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/>
              <a:t>&lt;frame src="B.htm"&gt; </a:t>
            </a:r>
          </a:p>
          <a:p>
            <a:pPr lvl="2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/>
              <a:t>&lt;frame src="C.htm"&gt; </a:t>
            </a:r>
          </a:p>
          <a:p>
            <a:pPr lvl="1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/>
              <a:t>&lt;/frameset&gt; 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/>
              <a:t>&lt;/frameset&gt;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/>
              <a:t>排列方式：	      B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/>
              <a:t>			A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/>
              <a:t>				C</a:t>
            </a:r>
          </a:p>
        </p:txBody>
      </p:sp>
      <p:sp>
        <p:nvSpPr>
          <p:cNvPr id="180228" name="Text Box 16">
            <a:extLst>
              <a:ext uri="{FF2B5EF4-FFF2-40B4-BE49-F238E27FC236}">
                <a16:creationId xmlns:a16="http://schemas.microsoft.com/office/drawing/2014/main" id="{C2DC3A79-517B-4DDB-9309-5DD8FB915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188/ 203</a:t>
            </a:r>
          </a:p>
        </p:txBody>
      </p:sp>
    </p:spTree>
  </p:cSld>
  <p:clrMapOvr>
    <a:masterClrMapping/>
  </p:clrMapOvr>
  <p:transition spd="slow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3">
            <a:extLst>
              <a:ext uri="{FF2B5EF4-FFF2-40B4-BE49-F238E27FC236}">
                <a16:creationId xmlns:a16="http://schemas.microsoft.com/office/drawing/2014/main" id="{7CCB223C-CC6C-4115-942D-F3126E98DA9F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035176" y="1755899"/>
            <a:ext cx="7258050" cy="3557588"/>
          </a:xfrm>
        </p:spPr>
        <p:txBody>
          <a:bodyPr/>
          <a:lstStyle/>
          <a:p>
            <a:pPr eaLnBrk="1" hangingPunct="1"/>
            <a:r>
              <a:rPr lang="zh-CN" altLang="zh-CN" dirty="0"/>
              <a:t>框架边框的颜色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zh-CN" altLang="zh-CN" dirty="0">
                <a:solidFill>
                  <a:srgbClr val="FF0000"/>
                </a:solidFill>
              </a:rPr>
              <a:t>bordercolor</a:t>
            </a:r>
            <a:r>
              <a:rPr lang="zh-CN" altLang="zh-CN" dirty="0"/>
              <a:t>="ff0000“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zh-CN" altLang="zh-CN" dirty="0">
                <a:solidFill>
                  <a:srgbClr val="008000"/>
                </a:solidFill>
              </a:rPr>
              <a:t>例：043.htm</a:t>
            </a:r>
            <a:endParaRPr lang="zh-CN" altLang="zh-CN" dirty="0"/>
          </a:p>
          <a:p>
            <a:pPr eaLnBrk="1" hangingPunct="1"/>
            <a:r>
              <a:rPr lang="zh-CN" altLang="zh-CN" dirty="0"/>
              <a:t>各窗口边框的设置 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zh-CN" altLang="zh-CN" dirty="0">
                <a:solidFill>
                  <a:srgbClr val="FF0000"/>
                </a:solidFill>
              </a:rPr>
              <a:t>frameborder</a:t>
            </a:r>
            <a:r>
              <a:rPr lang="zh-CN" altLang="zh-CN" dirty="0"/>
              <a:t>=#</a:t>
            </a:r>
          </a:p>
          <a:p>
            <a:pPr lvl="1" eaLnBrk="1" hangingPunct="1"/>
            <a:r>
              <a:rPr lang="zh-CN" altLang="zh-CN" dirty="0"/>
              <a:t> #=yes, no / 1, 0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zh-CN" altLang="zh-CN" dirty="0"/>
              <a:t>框架边框的宽度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zh-CN" altLang="zh-CN" dirty="0">
                <a:solidFill>
                  <a:srgbClr val="FF0000"/>
                </a:solidFill>
              </a:rPr>
              <a:t>framespacing</a:t>
            </a:r>
            <a:r>
              <a:rPr lang="zh-CN" altLang="zh-CN" dirty="0"/>
              <a:t>="10" </a:t>
            </a:r>
          </a:p>
        </p:txBody>
      </p:sp>
      <p:sp>
        <p:nvSpPr>
          <p:cNvPr id="181252" name="Text Box 16">
            <a:extLst>
              <a:ext uri="{FF2B5EF4-FFF2-40B4-BE49-F238E27FC236}">
                <a16:creationId xmlns:a16="http://schemas.microsoft.com/office/drawing/2014/main" id="{533D1105-25A6-4C8C-BBA4-182D258FB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189/ 203</a:t>
            </a:r>
          </a:p>
        </p:txBody>
      </p:sp>
    </p:spTree>
  </p:cSld>
  <p:clrMapOvr>
    <a:masterClrMapping/>
  </p:clrMapOvr>
  <p:transition spd="slow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3">
            <a:extLst>
              <a:ext uri="{FF2B5EF4-FFF2-40B4-BE49-F238E27FC236}">
                <a16:creationId xmlns:a16="http://schemas.microsoft.com/office/drawing/2014/main" id="{9F99C1E1-1FA9-4ABD-9266-5BA74EDB0DA8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170576" y="1791826"/>
            <a:ext cx="7402512" cy="2909887"/>
          </a:xfrm>
        </p:spPr>
        <p:txBody>
          <a:bodyPr/>
          <a:lstStyle/>
          <a:p>
            <a:pPr eaLnBrk="1" hangingPunct="1"/>
            <a:r>
              <a:rPr lang="zh-CN" altLang="zh-CN" dirty="0"/>
              <a:t>&lt;frame&gt;的属性</a:t>
            </a:r>
          </a:p>
          <a:p>
            <a:pPr lvl="1" eaLnBrk="1" hangingPunct="1"/>
            <a:r>
              <a:rPr lang="zh-CN" altLang="zh-CN" dirty="0">
                <a:solidFill>
                  <a:srgbClr val="FF0000"/>
                </a:solidFill>
              </a:rPr>
              <a:t>name</a:t>
            </a:r>
            <a:r>
              <a:rPr lang="zh-CN" altLang="zh-CN" dirty="0"/>
              <a:t>：定义该框架的名字。这个名字可以被一些网页元素引用，如被&lt;a&gt;元素引用。</a:t>
            </a:r>
          </a:p>
          <a:p>
            <a:pPr lvl="1" eaLnBrk="1" hangingPunct="1"/>
            <a:r>
              <a:rPr lang="zh-CN" altLang="zh-CN" dirty="0"/>
              <a:t>&lt;a href=url target=“frame</a:t>
            </a:r>
            <a:r>
              <a:rPr lang="zh-CN" altLang="zh-CN" dirty="0">
                <a:solidFill>
                  <a:srgbClr val="FF0000"/>
                </a:solidFill>
              </a:rPr>
              <a:t>name</a:t>
            </a:r>
            <a:r>
              <a:rPr lang="zh-CN" altLang="zh-CN" dirty="0"/>
              <a:t>”&gt;</a:t>
            </a:r>
          </a:p>
          <a:p>
            <a:pPr lvl="1" eaLnBrk="1" hangingPunct="1"/>
            <a:r>
              <a:rPr lang="zh-CN" altLang="zh-CN" dirty="0">
                <a:solidFill>
                  <a:srgbClr val="FF0000"/>
                </a:solidFill>
              </a:rPr>
              <a:t>Src</a:t>
            </a:r>
            <a:r>
              <a:rPr lang="zh-CN" altLang="zh-CN" dirty="0"/>
              <a:t>：在本框架里显示网页的URL。</a:t>
            </a:r>
          </a:p>
          <a:p>
            <a:pPr lvl="1" eaLnBrk="1" hangingPunct="1"/>
            <a:r>
              <a:rPr lang="zh-CN" altLang="zh-CN" dirty="0">
                <a:solidFill>
                  <a:srgbClr val="FF0000"/>
                </a:solidFill>
              </a:rPr>
              <a:t>Target</a:t>
            </a:r>
            <a:r>
              <a:rPr lang="zh-CN" altLang="zh-CN" dirty="0"/>
              <a:t>：目标框架,引用的是目标框架的名字。 </a:t>
            </a:r>
          </a:p>
        </p:txBody>
      </p:sp>
      <p:sp>
        <p:nvSpPr>
          <p:cNvPr id="182276" name="Text Box 16">
            <a:extLst>
              <a:ext uri="{FF2B5EF4-FFF2-40B4-BE49-F238E27FC236}">
                <a16:creationId xmlns:a16="http://schemas.microsoft.com/office/drawing/2014/main" id="{80973F6E-67F1-48FF-A43A-CF97664A9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190/ 203</a:t>
            </a:r>
          </a:p>
        </p:txBody>
      </p:sp>
    </p:spTree>
  </p:cSld>
  <p:clrMapOvr>
    <a:masterClrMapping/>
  </p:clrMapOvr>
  <p:transition spd="slow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3">
            <a:extLst>
              <a:ext uri="{FF2B5EF4-FFF2-40B4-BE49-F238E27FC236}">
                <a16:creationId xmlns:a16="http://schemas.microsoft.com/office/drawing/2014/main" id="{8CD6FEB3-19D9-4A45-A447-EC136A86C596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376039" y="1793875"/>
            <a:ext cx="7777163" cy="3270250"/>
          </a:xfrm>
        </p:spPr>
        <p:txBody>
          <a:bodyPr>
            <a:normAutofit fontScale="92500" lnSpcReduction="10000"/>
          </a:bodyPr>
          <a:lstStyle/>
          <a:p>
            <a:pPr marL="533400" indent="-533400">
              <a:buFont typeface="Arial" panose="020B0604020202020204" pitchFamily="34" charset="0"/>
              <a:buAutoNum type="arabicPeriod"/>
            </a:pPr>
            <a:r>
              <a:rPr lang="zh-CN" altLang="zh-CN" dirty="0"/>
              <a:t>在当前框架中打开超链接页面</a:t>
            </a:r>
          </a:p>
          <a:p>
            <a:pPr marL="990600" lvl="1" indent="-533400"/>
            <a:r>
              <a:rPr lang="zh-CN" altLang="zh-CN" dirty="0"/>
              <a:t>默认就是在当前框架页中打开,也可以采用Target=“</a:t>
            </a:r>
            <a:r>
              <a:rPr lang="zh-CN" altLang="zh-CN" dirty="0">
                <a:solidFill>
                  <a:srgbClr val="FF0000"/>
                </a:solidFill>
              </a:rPr>
              <a:t>_self</a:t>
            </a:r>
            <a:r>
              <a:rPr lang="zh-CN" altLang="zh-CN" dirty="0"/>
              <a:t>”</a:t>
            </a:r>
          </a:p>
          <a:p>
            <a:pPr marL="533400" indent="-533400"/>
            <a:r>
              <a:rPr lang="zh-CN" altLang="zh-CN" dirty="0"/>
              <a:t>在指定框架中打开超级链接页面</a:t>
            </a:r>
          </a:p>
          <a:p>
            <a:pPr marL="990600" lvl="1" indent="-533400"/>
            <a:r>
              <a:rPr lang="zh-CN" altLang="zh-CN" dirty="0"/>
              <a:t>Target=“</a:t>
            </a:r>
            <a:r>
              <a:rPr lang="zh-CN" altLang="zh-CN" dirty="0">
                <a:solidFill>
                  <a:srgbClr val="FF0000"/>
                </a:solidFill>
              </a:rPr>
              <a:t>name</a:t>
            </a:r>
            <a:r>
              <a:rPr lang="zh-CN" altLang="zh-CN" dirty="0"/>
              <a:t>”</a:t>
            </a:r>
          </a:p>
          <a:p>
            <a:pPr marL="533400" indent="-533400"/>
            <a:r>
              <a:rPr lang="zh-CN" altLang="zh-CN" dirty="0"/>
              <a:t>新开窗口打开链接页面</a:t>
            </a:r>
          </a:p>
          <a:p>
            <a:pPr marL="990600" lvl="1" indent="-533400"/>
            <a:r>
              <a:rPr lang="zh-CN" altLang="zh-CN" dirty="0"/>
              <a:t>Target=“</a:t>
            </a:r>
            <a:r>
              <a:rPr lang="zh-CN" altLang="zh-CN" dirty="0">
                <a:solidFill>
                  <a:srgbClr val="FF0000"/>
                </a:solidFill>
              </a:rPr>
              <a:t>_blank</a:t>
            </a:r>
            <a:r>
              <a:rPr lang="zh-CN" altLang="zh-CN" dirty="0"/>
              <a:t>”</a:t>
            </a:r>
          </a:p>
          <a:p>
            <a:pPr marL="533400" indent="-533400"/>
            <a:r>
              <a:rPr lang="zh-CN" altLang="zh-CN" dirty="0"/>
              <a:t>跳出整个框架集</a:t>
            </a:r>
          </a:p>
          <a:p>
            <a:pPr marL="990600" lvl="1" indent="-533400"/>
            <a:r>
              <a:rPr lang="zh-CN" altLang="zh-CN" dirty="0"/>
              <a:t>Target=“</a:t>
            </a:r>
            <a:r>
              <a:rPr lang="zh-CN" altLang="zh-CN" dirty="0">
                <a:solidFill>
                  <a:srgbClr val="FF0000"/>
                </a:solidFill>
              </a:rPr>
              <a:t>_parent</a:t>
            </a:r>
            <a:r>
              <a:rPr lang="zh-CN" altLang="zh-CN" dirty="0"/>
              <a:t>”</a:t>
            </a:r>
          </a:p>
        </p:txBody>
      </p:sp>
      <p:sp>
        <p:nvSpPr>
          <p:cNvPr id="183300" name="Text Box 16">
            <a:extLst>
              <a:ext uri="{FF2B5EF4-FFF2-40B4-BE49-F238E27FC236}">
                <a16:creationId xmlns:a16="http://schemas.microsoft.com/office/drawing/2014/main" id="{1344B9EF-7743-4F46-96AC-BF92DB224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191/ 203</a:t>
            </a:r>
          </a:p>
        </p:txBody>
      </p:sp>
    </p:spTree>
  </p:cSld>
  <p:clrMapOvr>
    <a:masterClrMapping/>
  </p:clrMapOvr>
  <p:transition spd="slow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3">
            <a:extLst>
              <a:ext uri="{FF2B5EF4-FFF2-40B4-BE49-F238E27FC236}">
                <a16:creationId xmlns:a16="http://schemas.microsoft.com/office/drawing/2014/main" id="{3E4BEA0C-9935-4B6C-B404-70F834312A68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447816" y="2033526"/>
            <a:ext cx="7761287" cy="2189162"/>
          </a:xfrm>
        </p:spPr>
        <p:txBody>
          <a:bodyPr/>
          <a:lstStyle/>
          <a:p>
            <a:pPr marL="533400" indent="0"/>
            <a:r>
              <a:rPr lang="zh-CN" altLang="zh-CN" dirty="0"/>
              <a:t>&lt;frame&gt;的属性</a:t>
            </a:r>
          </a:p>
          <a:p>
            <a:pPr marL="990600" lvl="1" indent="0"/>
            <a:r>
              <a:rPr lang="zh-CN" altLang="zh-CN" dirty="0">
                <a:solidFill>
                  <a:srgbClr val="FF0000"/>
                </a:solidFill>
              </a:rPr>
              <a:t>Scrolling</a:t>
            </a:r>
            <a:r>
              <a:rPr lang="zh-CN" altLang="zh-CN" dirty="0"/>
              <a:t>：是否显示滚动条。yes, no, auto</a:t>
            </a:r>
          </a:p>
          <a:p>
            <a:pPr marL="990600" lvl="1" indent="0"/>
            <a:r>
              <a:rPr lang="zh-CN" altLang="zh-CN" dirty="0">
                <a:solidFill>
                  <a:srgbClr val="FF0000"/>
                </a:solidFill>
              </a:rPr>
              <a:t>Noresize</a:t>
            </a:r>
            <a:r>
              <a:rPr lang="zh-CN" altLang="zh-CN" dirty="0"/>
              <a:t>：框架在浏览器里不可以被调整大小。</a:t>
            </a:r>
          </a:p>
        </p:txBody>
      </p:sp>
      <p:sp>
        <p:nvSpPr>
          <p:cNvPr id="184324" name="Text Box 16">
            <a:extLst>
              <a:ext uri="{FF2B5EF4-FFF2-40B4-BE49-F238E27FC236}">
                <a16:creationId xmlns:a16="http://schemas.microsoft.com/office/drawing/2014/main" id="{11524457-515B-465A-9FA1-B4CC6159F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192/ 203</a:t>
            </a:r>
          </a:p>
        </p:txBody>
      </p:sp>
    </p:spTree>
  </p:cSld>
  <p:clrMapOvr>
    <a:masterClrMapping/>
  </p:clrMapOvr>
  <p:transition spd="slow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3">
            <a:extLst>
              <a:ext uri="{FF2B5EF4-FFF2-40B4-BE49-F238E27FC236}">
                <a16:creationId xmlns:a16="http://schemas.microsoft.com/office/drawing/2014/main" id="{73DF7B31-1904-4863-A163-99169872D06F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645328" y="1942306"/>
            <a:ext cx="8229600" cy="2117725"/>
          </a:xfrm>
        </p:spPr>
        <p:txBody>
          <a:bodyPr>
            <a:normAutofit lnSpcReduction="10000"/>
          </a:bodyPr>
          <a:lstStyle/>
          <a:p>
            <a:pPr indent="0"/>
            <a:r>
              <a:rPr lang="zh-CN" altLang="zh-CN" dirty="0"/>
              <a:t>HTML表单是HTML页面与浏览器端实现交互的重要手段。利用表单可以收集客户端提交的有关信息。</a:t>
            </a:r>
          </a:p>
          <a:p>
            <a:pPr indent="0"/>
            <a:r>
              <a:rPr lang="zh-CN" altLang="zh-CN" dirty="0"/>
              <a:t>在HTML里，我们可以定义表单，并且使表单与CGI或ASP等服务器端的表单处理程序配合。</a:t>
            </a:r>
          </a:p>
        </p:txBody>
      </p:sp>
      <p:sp>
        <p:nvSpPr>
          <p:cNvPr id="185348" name="Text Box 16">
            <a:extLst>
              <a:ext uri="{FF2B5EF4-FFF2-40B4-BE49-F238E27FC236}">
                <a16:creationId xmlns:a16="http://schemas.microsoft.com/office/drawing/2014/main" id="{4BAFEBB9-3EA4-48CC-83F9-D986E9F8A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193/ 203</a:t>
            </a:r>
          </a:p>
        </p:txBody>
      </p:sp>
    </p:spTree>
  </p:cSld>
  <p:clrMapOvr>
    <a:masterClrMapping/>
  </p:clrMapOvr>
  <p:transition spd="slow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3">
            <a:extLst>
              <a:ext uri="{FF2B5EF4-FFF2-40B4-BE49-F238E27FC236}">
                <a16:creationId xmlns:a16="http://schemas.microsoft.com/office/drawing/2014/main" id="{99CD8E09-AE39-446E-BE84-A2F754E7CC4C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608030" y="1820463"/>
            <a:ext cx="7689850" cy="2692400"/>
          </a:xfrm>
        </p:spPr>
        <p:txBody>
          <a:bodyPr>
            <a:normAutofit lnSpcReduction="10000"/>
          </a:bodyPr>
          <a:lstStyle/>
          <a:p>
            <a:pPr indent="0"/>
            <a:r>
              <a:rPr lang="zh-CN" altLang="zh-CN" dirty="0"/>
              <a:t>表单是网页上的一个特定区域。这个区域是由一对&lt;form&gt;元素定义的。 </a:t>
            </a:r>
          </a:p>
          <a:p>
            <a:pPr indent="0"/>
            <a:r>
              <a:rPr lang="zh-CN" altLang="zh-CN" dirty="0"/>
              <a:t>&lt;form&gt;元素</a:t>
            </a:r>
          </a:p>
          <a:p>
            <a:pPr lvl="1" indent="0"/>
            <a:r>
              <a:rPr lang="zh-CN" altLang="zh-CN" dirty="0">
                <a:solidFill>
                  <a:srgbClr val="FF0000"/>
                </a:solidFill>
              </a:rPr>
              <a:t>action属性</a:t>
            </a:r>
            <a:r>
              <a:rPr lang="zh-CN" altLang="zh-CN" dirty="0"/>
              <a:t>：用来定义表单处理程序（一个ASP、CGI等程序）的位置(相对地址或绝对地址)。</a:t>
            </a:r>
          </a:p>
          <a:p>
            <a:pPr lvl="1" indent="0"/>
            <a:r>
              <a:rPr lang="zh-CN" altLang="zh-CN" dirty="0">
                <a:solidFill>
                  <a:srgbClr val="FF0000"/>
                </a:solidFill>
              </a:rPr>
              <a:t>Method</a:t>
            </a:r>
            <a:r>
              <a:rPr lang="zh-CN" altLang="zh-CN" dirty="0"/>
              <a:t>定义表单结果从浏览器传送到服务器的方法，一般有两种方法：</a:t>
            </a:r>
            <a:r>
              <a:rPr lang="zh-CN" altLang="zh-CN" dirty="0">
                <a:solidFill>
                  <a:srgbClr val="FF0000"/>
                </a:solidFill>
              </a:rPr>
              <a:t>get、post。</a:t>
            </a:r>
          </a:p>
        </p:txBody>
      </p:sp>
      <p:sp>
        <p:nvSpPr>
          <p:cNvPr id="186372" name="Text Box 16">
            <a:extLst>
              <a:ext uri="{FF2B5EF4-FFF2-40B4-BE49-F238E27FC236}">
                <a16:creationId xmlns:a16="http://schemas.microsoft.com/office/drawing/2014/main" id="{DFA86A0E-C4F6-4085-AF34-BCDF96D2B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194/ 203</a:t>
            </a:r>
          </a:p>
        </p:txBody>
      </p:sp>
    </p:spTree>
  </p:cSld>
  <p:clrMapOvr>
    <a:masterClrMapping/>
  </p:clrMapOvr>
  <p:transition spd="slow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3">
            <a:extLst>
              <a:ext uri="{FF2B5EF4-FFF2-40B4-BE49-F238E27FC236}">
                <a16:creationId xmlns:a16="http://schemas.microsoft.com/office/drawing/2014/main" id="{2D03E143-DE9D-4E30-B1D2-F1D822A7661A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563642" y="1600200"/>
            <a:ext cx="7689850" cy="3413125"/>
          </a:xfrm>
        </p:spPr>
        <p:txBody>
          <a:bodyPr/>
          <a:lstStyle/>
          <a:p>
            <a:pPr marL="457200" indent="0"/>
            <a:r>
              <a:rPr lang="zh-CN" altLang="en-US" dirty="0"/>
              <a:t>表单的基本语法:</a:t>
            </a:r>
          </a:p>
          <a:p>
            <a:pPr marL="914400" lvl="1" indent="0">
              <a:buNone/>
            </a:pPr>
            <a:r>
              <a:rPr lang="zh-CN" altLang="en-US" dirty="0"/>
              <a:t>&lt;form </a:t>
            </a:r>
            <a:r>
              <a:rPr lang="zh-CN" altLang="en-US" dirty="0">
                <a:solidFill>
                  <a:srgbClr val="FF0000"/>
                </a:solidFill>
              </a:rPr>
              <a:t>action="url"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rgbClr val="FF0000"/>
                </a:solidFill>
              </a:rPr>
              <a:t>method=“*”</a:t>
            </a:r>
            <a:r>
              <a:rPr lang="zh-CN" altLang="en-US" dirty="0"/>
              <a:t> &gt;</a:t>
            </a:r>
            <a:br>
              <a:rPr lang="zh-CN" altLang="en-US" dirty="0"/>
            </a:br>
            <a:r>
              <a:rPr lang="zh-CN" altLang="en-US" dirty="0"/>
              <a:t>... </a:t>
            </a:r>
          </a:p>
          <a:p>
            <a:pPr marL="914400" lvl="1" indent="0">
              <a:buNone/>
            </a:pPr>
            <a:r>
              <a:rPr lang="zh-CN" altLang="en-US" dirty="0"/>
              <a:t>&lt;input type=“submit”&gt;</a:t>
            </a:r>
          </a:p>
          <a:p>
            <a:pPr marL="914400" lvl="1" indent="0">
              <a:buNone/>
            </a:pPr>
            <a:r>
              <a:rPr lang="zh-CN" altLang="en-US" dirty="0"/>
              <a:t> &lt;input type=“reset”&gt;</a:t>
            </a:r>
          </a:p>
          <a:p>
            <a:pPr marL="914400" lvl="1" indent="0">
              <a:buNone/>
            </a:pPr>
            <a:r>
              <a:rPr lang="zh-CN" altLang="en-US" dirty="0"/>
              <a:t>&lt;/form&gt; </a:t>
            </a:r>
          </a:p>
          <a:p>
            <a:pPr marL="457200" indent="0">
              <a:buNone/>
            </a:pPr>
            <a:r>
              <a:rPr lang="zh-CN" altLang="en-US" dirty="0"/>
              <a:t>* =GET有数据量限制，POST无以上限制,以文件形式传输</a:t>
            </a:r>
          </a:p>
        </p:txBody>
      </p:sp>
      <p:sp>
        <p:nvSpPr>
          <p:cNvPr id="187396" name="Text Box 16">
            <a:extLst>
              <a:ext uri="{FF2B5EF4-FFF2-40B4-BE49-F238E27FC236}">
                <a16:creationId xmlns:a16="http://schemas.microsoft.com/office/drawing/2014/main" id="{C6BF43F6-3763-4AC7-AD68-BA64C655E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195/ 203</a:t>
            </a:r>
          </a:p>
        </p:txBody>
      </p:sp>
    </p:spTree>
  </p:cSld>
  <p:clrMapOvr>
    <a:masterClrMapping/>
  </p:clrMapOvr>
  <p:transition spd="slow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9" name="Rectangle 3">
            <a:extLst>
              <a:ext uri="{FF2B5EF4-FFF2-40B4-BE49-F238E27FC236}">
                <a16:creationId xmlns:a16="http://schemas.microsoft.com/office/drawing/2014/main" id="{94D773B4-4A94-49F1-81D9-EC8A4A471B1A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778493" y="1755483"/>
            <a:ext cx="8229600" cy="2763837"/>
          </a:xfrm>
        </p:spPr>
        <p:txBody>
          <a:bodyPr>
            <a:normAutofit fontScale="85000" lnSpcReduction="20000"/>
          </a:bodyPr>
          <a:lstStyle/>
          <a:p>
            <a:pPr marL="457200" indent="0">
              <a:buFont typeface="Arial" panose="020B0604020202020204" pitchFamily="34" charset="0"/>
              <a:buAutoNum type="arabicPeriod" startAt="2"/>
            </a:pPr>
            <a:r>
              <a:rPr lang="zh-CN" altLang="zh-CN" dirty="0"/>
              <a:t>文本框</a:t>
            </a:r>
          </a:p>
          <a:p>
            <a:pPr marL="457200" indent="0">
              <a:buNone/>
            </a:pPr>
            <a:r>
              <a:rPr lang="zh-CN" altLang="zh-CN" dirty="0"/>
              <a:t>&lt;input </a:t>
            </a:r>
            <a:r>
              <a:rPr lang="zh-CN" altLang="zh-CN" dirty="0">
                <a:solidFill>
                  <a:srgbClr val="FF0000"/>
                </a:solidFill>
              </a:rPr>
              <a:t>name</a:t>
            </a:r>
            <a:r>
              <a:rPr lang="zh-CN" altLang="zh-CN" dirty="0"/>
              <a:t>=?  </a:t>
            </a:r>
            <a:r>
              <a:rPr lang="zh-CN" altLang="zh-CN" dirty="0">
                <a:solidFill>
                  <a:srgbClr val="FF0000"/>
                </a:solidFill>
              </a:rPr>
              <a:t>type</a:t>
            </a:r>
            <a:r>
              <a:rPr lang="zh-CN" altLang="zh-CN" dirty="0"/>
              <a:t>=*  </a:t>
            </a:r>
            <a:r>
              <a:rPr lang="zh-CN" altLang="zh-CN" dirty="0">
                <a:solidFill>
                  <a:srgbClr val="FF0000"/>
                </a:solidFill>
              </a:rPr>
              <a:t>value</a:t>
            </a:r>
            <a:r>
              <a:rPr lang="zh-CN" altLang="zh-CN" dirty="0"/>
              <a:t>=**  </a:t>
            </a:r>
            <a:r>
              <a:rPr lang="zh-CN" altLang="zh-CN" dirty="0">
                <a:solidFill>
                  <a:srgbClr val="FF0000"/>
                </a:solidFill>
              </a:rPr>
              <a:t>size</a:t>
            </a:r>
            <a:r>
              <a:rPr lang="zh-CN" altLang="zh-CN" dirty="0"/>
              <a:t>=*** </a:t>
            </a:r>
            <a:r>
              <a:rPr lang="zh-CN" altLang="zh-CN" dirty="0">
                <a:solidFill>
                  <a:srgbClr val="FF0000"/>
                </a:solidFill>
              </a:rPr>
              <a:t>maxlength</a:t>
            </a:r>
            <a:r>
              <a:rPr lang="zh-CN" altLang="zh-CN" dirty="0"/>
              <a:t>=??&gt; </a:t>
            </a:r>
          </a:p>
          <a:p>
            <a:pPr marL="457200" indent="0">
              <a:buNone/>
            </a:pPr>
            <a:r>
              <a:rPr lang="zh-CN" altLang="zh-CN" dirty="0"/>
              <a:t>? </a:t>
            </a:r>
            <a:r>
              <a:rPr lang="zh-CN" altLang="zh-CN" dirty="0">
                <a:sym typeface="Wingdings" panose="05000000000000000000" pitchFamily="2" charset="2"/>
              </a:rPr>
              <a:t> 文本框的名字</a:t>
            </a:r>
          </a:p>
          <a:p>
            <a:pPr marL="457200" indent="0">
              <a:buNone/>
            </a:pPr>
            <a:r>
              <a:rPr lang="zh-CN" altLang="zh-CN" dirty="0"/>
              <a:t>* </a:t>
            </a:r>
            <a:r>
              <a:rPr lang="zh-CN" altLang="zh-CN" dirty="0">
                <a:sym typeface="Wingdings" panose="05000000000000000000" pitchFamily="2" charset="2"/>
              </a:rPr>
              <a:t> text,password</a:t>
            </a:r>
          </a:p>
          <a:p>
            <a:pPr marL="457200" indent="0">
              <a:buNone/>
            </a:pPr>
            <a:r>
              <a:rPr lang="zh-CN" altLang="zh-CN" dirty="0"/>
              <a:t>** </a:t>
            </a:r>
            <a:r>
              <a:rPr lang="zh-CN" altLang="zh-CN" dirty="0">
                <a:sym typeface="Wingdings" panose="05000000000000000000" pitchFamily="2" charset="2"/>
              </a:rPr>
              <a:t> 默认值</a:t>
            </a:r>
          </a:p>
          <a:p>
            <a:pPr marL="457200" indent="0">
              <a:buNone/>
            </a:pPr>
            <a:r>
              <a:rPr lang="zh-CN" altLang="zh-CN" dirty="0"/>
              <a:t>***</a:t>
            </a:r>
            <a:r>
              <a:rPr lang="zh-CN" altLang="zh-CN" dirty="0">
                <a:sym typeface="Wingdings" panose="05000000000000000000" pitchFamily="2" charset="2"/>
              </a:rPr>
              <a:t> 长度</a:t>
            </a:r>
          </a:p>
          <a:p>
            <a:pPr marL="457200" indent="0">
              <a:buNone/>
            </a:pPr>
            <a:r>
              <a:rPr lang="zh-CN" altLang="zh-CN" dirty="0"/>
              <a:t>?? </a:t>
            </a:r>
            <a:r>
              <a:rPr lang="zh-CN" altLang="zh-CN" dirty="0">
                <a:sym typeface="Wingdings" panose="05000000000000000000" pitchFamily="2" charset="2"/>
              </a:rPr>
              <a:t> 最大输入字符数</a:t>
            </a:r>
          </a:p>
        </p:txBody>
      </p:sp>
      <p:sp>
        <p:nvSpPr>
          <p:cNvPr id="188420" name="Text Box 16">
            <a:extLst>
              <a:ext uri="{FF2B5EF4-FFF2-40B4-BE49-F238E27FC236}">
                <a16:creationId xmlns:a16="http://schemas.microsoft.com/office/drawing/2014/main" id="{FFFE76FB-A6AD-432E-991F-2250F1783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196/ 203</a:t>
            </a:r>
          </a:p>
        </p:txBody>
      </p:sp>
    </p:spTree>
  </p:cSld>
  <p:clrMapOvr>
    <a:masterClrMapping/>
  </p:clrMapOvr>
  <p:transition spd="slow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3">
            <a:extLst>
              <a:ext uri="{FF2B5EF4-FFF2-40B4-BE49-F238E27FC236}">
                <a16:creationId xmlns:a16="http://schemas.microsoft.com/office/drawing/2014/main" id="{979E97D0-A5A9-44F8-A383-6F83C736B242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911658" y="1880602"/>
            <a:ext cx="8229600" cy="2333625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zh-CN" dirty="0"/>
              <a:t>3.文本域</a:t>
            </a:r>
          </a:p>
          <a:p>
            <a:pPr lvl="1" eaLnBrk="1" hangingPunct="1"/>
            <a:r>
              <a:rPr lang="zh-CN" altLang="zh-CN" dirty="0"/>
              <a:t>&lt;textarea </a:t>
            </a:r>
            <a:r>
              <a:rPr lang="zh-CN" altLang="zh-CN" dirty="0">
                <a:solidFill>
                  <a:srgbClr val="FF0000"/>
                </a:solidFill>
              </a:rPr>
              <a:t>name</a:t>
            </a:r>
            <a:r>
              <a:rPr lang="zh-CN" altLang="zh-CN" dirty="0"/>
              <a:t>=* </a:t>
            </a:r>
            <a:r>
              <a:rPr lang="zh-CN" altLang="zh-CN" dirty="0">
                <a:solidFill>
                  <a:srgbClr val="FF0000"/>
                </a:solidFill>
              </a:rPr>
              <a:t>rows</a:t>
            </a:r>
            <a:r>
              <a:rPr lang="zh-CN" altLang="zh-CN" dirty="0"/>
              <a:t>=** </a:t>
            </a:r>
            <a:r>
              <a:rPr lang="zh-CN" altLang="zh-CN" dirty="0">
                <a:solidFill>
                  <a:srgbClr val="FF0000"/>
                </a:solidFill>
              </a:rPr>
              <a:t>cols</a:t>
            </a:r>
            <a:r>
              <a:rPr lang="zh-CN" altLang="zh-CN" dirty="0"/>
              <a:t>=**&gt; ... &lt;/textarea&gt;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endParaRPr lang="zh-CN" altLang="zh-CN" dirty="0">
              <a:solidFill>
                <a:srgbClr val="3366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89444" name="Text Box 16">
            <a:extLst>
              <a:ext uri="{FF2B5EF4-FFF2-40B4-BE49-F238E27FC236}">
                <a16:creationId xmlns:a16="http://schemas.microsoft.com/office/drawing/2014/main" id="{15ADAE22-58DC-4128-96CB-3AE6C6DD2B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197/ 203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>
            <a:extLst>
              <a:ext uri="{FF2B5EF4-FFF2-40B4-BE49-F238E27FC236}">
                <a16:creationId xmlns:a16="http://schemas.microsoft.com/office/drawing/2014/main" id="{D05724A5-3B75-434D-98D2-C0E365A1C44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&lt;head&gt;</a:t>
            </a:r>
            <a:endParaRPr lang="zh-CN" altLang="en-US"/>
          </a:p>
        </p:txBody>
      </p:sp>
      <p:sp>
        <p:nvSpPr>
          <p:cNvPr id="37891" name="内容占位符 2">
            <a:extLst>
              <a:ext uri="{FF2B5EF4-FFF2-40B4-BE49-F238E27FC236}">
                <a16:creationId xmlns:a16="http://schemas.microsoft.com/office/drawing/2014/main" id="{15BF2333-3289-4AF5-A2FC-47A841B6C56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altLang="zh-CN" b="1"/>
              <a:t>HTML &lt;link&gt; </a:t>
            </a:r>
            <a:r>
              <a:rPr lang="zh-CN" altLang="en-US" b="1"/>
              <a:t>元素</a:t>
            </a:r>
          </a:p>
          <a:p>
            <a:pPr latinLnBrk="1"/>
            <a:r>
              <a:rPr lang="en-US" altLang="zh-CN" sz="2500"/>
              <a:t>&lt;link&gt; </a:t>
            </a:r>
            <a:r>
              <a:rPr lang="zh-CN" altLang="en-US" sz="2500"/>
              <a:t>标签定义了文档与外部资源之间的关系。</a:t>
            </a:r>
          </a:p>
          <a:p>
            <a:pPr latinLnBrk="1"/>
            <a:r>
              <a:rPr lang="en-US" altLang="zh-CN" sz="2500"/>
              <a:t>&lt;link&gt; </a:t>
            </a:r>
            <a:r>
              <a:rPr lang="zh-CN" altLang="en-US" sz="2500"/>
              <a:t>标签通常用于链接到样式表</a:t>
            </a:r>
            <a:r>
              <a:rPr lang="en-US" altLang="zh-CN" sz="2500"/>
              <a:t>:</a:t>
            </a:r>
          </a:p>
          <a:p>
            <a:r>
              <a:rPr lang="en-US" altLang="zh-CN" sz="2500"/>
              <a:t>&lt;link rel="stylesheet" type="text/css" href="mystyle.css”&gt;</a:t>
            </a:r>
          </a:p>
        </p:txBody>
      </p:sp>
    </p:spTree>
    <p:extLst>
      <p:ext uri="{BB962C8B-B14F-4D97-AF65-F5344CB8AC3E}">
        <p14:creationId xmlns:p14="http://schemas.microsoft.com/office/powerpoint/2010/main" val="255138842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7" name="Rectangle 3">
            <a:extLst>
              <a:ext uri="{FF2B5EF4-FFF2-40B4-BE49-F238E27FC236}">
                <a16:creationId xmlns:a16="http://schemas.microsoft.com/office/drawing/2014/main" id="{FF86C639-40A8-417A-8198-9C542EC6A929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192567" y="1808749"/>
            <a:ext cx="8229600" cy="3527425"/>
          </a:xfrm>
        </p:spPr>
        <p:txBody>
          <a:bodyPr>
            <a:normAutofit lnSpcReduction="10000"/>
          </a:bodyPr>
          <a:lstStyle/>
          <a:p>
            <a:pPr marL="533400" indent="0">
              <a:buFont typeface="Arial" panose="020B0604020202020204" pitchFamily="34" charset="0"/>
              <a:buAutoNum type="arabicPeriod" startAt="4"/>
            </a:pPr>
            <a:r>
              <a:rPr lang="zh-CN" altLang="en-US" dirty="0"/>
              <a:t>按钮</a:t>
            </a:r>
          </a:p>
          <a:p>
            <a:pPr marL="990600" lvl="1" indent="0"/>
            <a:r>
              <a:rPr lang="zh-CN" altLang="en-US" dirty="0"/>
              <a:t>包括普通按钮、重置按钮和提交按钮</a:t>
            </a:r>
          </a:p>
          <a:p>
            <a:pPr marL="990600" lvl="1" indent="0">
              <a:buNone/>
            </a:pPr>
            <a:r>
              <a:rPr lang="zh-CN" altLang="en-US" dirty="0"/>
              <a:t>&lt;input type="</a:t>
            </a:r>
            <a:r>
              <a:rPr lang="zh-CN" altLang="en-US" dirty="0">
                <a:solidFill>
                  <a:srgbClr val="FF0000"/>
                </a:solidFill>
              </a:rPr>
              <a:t>submit</a:t>
            </a:r>
            <a:r>
              <a:rPr lang="zh-CN" altLang="en-US" dirty="0"/>
              <a:t>" value="提交" name=“B1"&gt;</a:t>
            </a:r>
          </a:p>
          <a:p>
            <a:pPr marL="990600" lvl="1" indent="0">
              <a:buNone/>
            </a:pPr>
            <a:r>
              <a:rPr lang="zh-CN" altLang="en-US" dirty="0"/>
              <a:t>&lt;input type="</a:t>
            </a:r>
            <a:r>
              <a:rPr lang="zh-CN" altLang="en-US" dirty="0">
                <a:solidFill>
                  <a:srgbClr val="FF0000"/>
                </a:solidFill>
              </a:rPr>
              <a:t>reset</a:t>
            </a:r>
            <a:r>
              <a:rPr lang="zh-CN" altLang="en-US" dirty="0"/>
              <a:t>" value="全部重写" name=“B2"&gt;</a:t>
            </a:r>
            <a:endParaRPr lang="en-US" altLang="zh-CN" dirty="0"/>
          </a:p>
          <a:p>
            <a:pPr marL="533400" indent="0">
              <a:buNone/>
            </a:pP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    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5</a:t>
            </a:r>
            <a:r>
              <a:rPr lang="zh-CN" altLang="en-US" dirty="0"/>
              <a:t>.复选框(Checkbox) </a:t>
            </a:r>
          </a:p>
          <a:p>
            <a:pPr marL="990600" lvl="1" indent="0"/>
            <a:r>
              <a:rPr lang="zh-CN" altLang="en-US" dirty="0"/>
              <a:t>在一个表单里的所有多选框可以有一个或多个被选中。</a:t>
            </a:r>
          </a:p>
          <a:p>
            <a:pPr marL="990600" lvl="1" indent="0">
              <a:buNone/>
            </a:pPr>
            <a:r>
              <a:rPr lang="zh-CN" altLang="en-US" dirty="0"/>
              <a:t>&lt;input type=checkbox&gt;</a:t>
            </a:r>
          </a:p>
          <a:p>
            <a:pPr marL="990600" lvl="1" indent="0">
              <a:buNone/>
            </a:pPr>
            <a:r>
              <a:rPr lang="zh-CN" altLang="en-US" dirty="0"/>
              <a:t>&lt;input type=checkbox value=**&gt;</a:t>
            </a:r>
          </a:p>
          <a:p>
            <a:pPr marL="990600" lvl="1" indent="0">
              <a:buNone/>
            </a:pPr>
            <a:endParaRPr lang="zh-CN" altLang="en-US" dirty="0"/>
          </a:p>
        </p:txBody>
      </p:sp>
      <p:sp>
        <p:nvSpPr>
          <p:cNvPr id="190468" name="Text Box 16">
            <a:extLst>
              <a:ext uri="{FF2B5EF4-FFF2-40B4-BE49-F238E27FC236}">
                <a16:creationId xmlns:a16="http://schemas.microsoft.com/office/drawing/2014/main" id="{DDCFE69C-B30A-4AB9-BF93-79183D8D28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198/ 203</a:t>
            </a:r>
          </a:p>
        </p:txBody>
      </p:sp>
    </p:spTree>
  </p:cSld>
  <p:clrMapOvr>
    <a:masterClrMapping/>
  </p:clrMapOvr>
  <p:transition spd="slow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1" name="Rectangle 3">
            <a:extLst>
              <a:ext uri="{FF2B5EF4-FFF2-40B4-BE49-F238E27FC236}">
                <a16:creationId xmlns:a16="http://schemas.microsoft.com/office/drawing/2014/main" id="{02320B6E-F7F8-49A6-A21B-7CA51688EA8C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361243" y="1755898"/>
            <a:ext cx="8229600" cy="1944688"/>
          </a:xfrm>
        </p:spPr>
        <p:txBody>
          <a:bodyPr>
            <a:normAutofit lnSpcReduction="10000"/>
          </a:bodyPr>
          <a:lstStyle/>
          <a:p>
            <a:pPr indent="0"/>
            <a:r>
              <a:rPr lang="zh-CN" altLang="zh-CN" dirty="0"/>
              <a:t>6.单选框(RadioButton)</a:t>
            </a:r>
          </a:p>
          <a:p>
            <a:pPr lvl="1" indent="0"/>
            <a:r>
              <a:rPr lang="zh-CN" altLang="zh-CN" dirty="0"/>
              <a:t>一个表单里的所有变量名相同的单选框只能够有一个被选中。</a:t>
            </a:r>
          </a:p>
          <a:p>
            <a:pPr lvl="1" indent="0">
              <a:buNone/>
            </a:pPr>
            <a:r>
              <a:rPr lang="zh-CN" altLang="zh-CN" dirty="0"/>
              <a:t>&lt;input type=</a:t>
            </a:r>
            <a:r>
              <a:rPr lang="zh-CN" altLang="zh-CN" dirty="0">
                <a:solidFill>
                  <a:srgbClr val="FF0000"/>
                </a:solidFill>
              </a:rPr>
              <a:t>radio</a:t>
            </a:r>
            <a:r>
              <a:rPr lang="zh-CN" altLang="zh-CN" dirty="0"/>
              <a:t>  name=</a:t>
            </a:r>
            <a:r>
              <a:rPr lang="zh-CN" altLang="zh-CN" dirty="0">
                <a:solidFill>
                  <a:srgbClr val="FF0000"/>
                </a:solidFill>
              </a:rPr>
              <a:t>sex</a:t>
            </a:r>
            <a:r>
              <a:rPr lang="zh-CN" altLang="zh-CN" dirty="0"/>
              <a:t> value=**&gt;</a:t>
            </a:r>
          </a:p>
          <a:p>
            <a:pPr lvl="1" indent="0"/>
            <a:r>
              <a:rPr lang="zh-CN" altLang="zh-CN" dirty="0"/>
              <a:t>各个选项的</a:t>
            </a:r>
            <a:r>
              <a:rPr lang="zh-CN" altLang="zh-CN" dirty="0">
                <a:solidFill>
                  <a:srgbClr val="FF0000"/>
                </a:solidFill>
              </a:rPr>
              <a:t>name必须一样</a:t>
            </a:r>
            <a:r>
              <a:rPr lang="zh-CN" altLang="zh-CN" dirty="0"/>
              <a:t>才能达到预期效果</a:t>
            </a:r>
          </a:p>
        </p:txBody>
      </p:sp>
      <p:sp>
        <p:nvSpPr>
          <p:cNvPr id="191492" name="Text Box 16">
            <a:extLst>
              <a:ext uri="{FF2B5EF4-FFF2-40B4-BE49-F238E27FC236}">
                <a16:creationId xmlns:a16="http://schemas.microsoft.com/office/drawing/2014/main" id="{5C24DFA8-8129-434E-9D85-BA16953AD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199/ 203</a:t>
            </a:r>
          </a:p>
        </p:txBody>
      </p:sp>
    </p:spTree>
  </p:cSld>
  <p:clrMapOvr>
    <a:masterClrMapping/>
  </p:clrMapOvr>
  <p:transition spd="slow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5" name="Rectangle 3">
            <a:extLst>
              <a:ext uri="{FF2B5EF4-FFF2-40B4-BE49-F238E27FC236}">
                <a16:creationId xmlns:a16="http://schemas.microsoft.com/office/drawing/2014/main" id="{A056293B-9CBB-4AC4-B62A-4039F183F840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911658" y="1818042"/>
            <a:ext cx="8229600" cy="2765425"/>
          </a:xfrm>
        </p:spPr>
        <p:txBody>
          <a:bodyPr/>
          <a:lstStyle/>
          <a:p>
            <a:pPr indent="0"/>
            <a:r>
              <a:rPr lang="zh-CN" altLang="zh-CN" dirty="0">
                <a:latin typeface="Times New Roman" panose="02020603050405020304" pitchFamily="18" charset="0"/>
                <a:ea typeface="楷体_GB2312" pitchFamily="49" charset="-122"/>
              </a:rPr>
              <a:t>7.下拉列表</a:t>
            </a:r>
          </a:p>
          <a:p>
            <a:pPr lvl="1" indent="0"/>
            <a:r>
              <a:rPr lang="zh-CN" altLang="zh-CN" dirty="0">
                <a:latin typeface="Times New Roman" panose="02020603050405020304" pitchFamily="18" charset="0"/>
                <a:ea typeface="楷体_GB2312" pitchFamily="49" charset="-122"/>
              </a:rPr>
              <a:t>基本语法</a:t>
            </a:r>
          </a:p>
          <a:p>
            <a:pPr lvl="1" indent="0">
              <a:buNone/>
            </a:pPr>
            <a:r>
              <a:rPr lang="zh-CN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&lt;select name=*&gt;</a:t>
            </a:r>
            <a:br>
              <a:rPr lang="zh-CN" altLang="zh-CN" dirty="0">
                <a:latin typeface="Times New Roman" panose="02020603050405020304" pitchFamily="18" charset="0"/>
                <a:ea typeface="楷体_GB2312" pitchFamily="49" charset="-122"/>
              </a:rPr>
            </a:br>
            <a:r>
              <a:rPr lang="zh-CN" altLang="zh-CN" dirty="0">
                <a:latin typeface="Times New Roman" panose="02020603050405020304" pitchFamily="18" charset="0"/>
                <a:ea typeface="楷体_GB2312" pitchFamily="49" charset="-122"/>
              </a:rPr>
              <a:t>&lt;option </a:t>
            </a:r>
            <a:r>
              <a:rPr lang="zh-CN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selected</a:t>
            </a:r>
            <a:r>
              <a:rPr lang="zh-CN" altLang="zh-CN" dirty="0">
                <a:latin typeface="Times New Roman" panose="02020603050405020304" pitchFamily="18" charset="0"/>
                <a:ea typeface="楷体_GB2312" pitchFamily="49" charset="-122"/>
              </a:rPr>
              <a:t>&gt;说明&lt;/option&gt;</a:t>
            </a:r>
          </a:p>
          <a:p>
            <a:pPr lvl="1" indent="0">
              <a:buNone/>
            </a:pPr>
            <a:r>
              <a:rPr lang="zh-CN" altLang="zh-CN" dirty="0">
                <a:latin typeface="Times New Roman" panose="02020603050405020304" pitchFamily="18" charset="0"/>
                <a:ea typeface="楷体_GB2312" pitchFamily="49" charset="-122"/>
              </a:rPr>
              <a:t>	&lt;option </a:t>
            </a:r>
            <a:r>
              <a:rPr lang="zh-CN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value=**</a:t>
            </a:r>
            <a:r>
              <a:rPr lang="zh-CN" altLang="zh-CN" dirty="0">
                <a:latin typeface="Times New Roman" panose="02020603050405020304" pitchFamily="18" charset="0"/>
                <a:ea typeface="楷体_GB2312" pitchFamily="49" charset="-122"/>
              </a:rPr>
              <a:t>&gt;说明2 &lt;/option&gt;</a:t>
            </a:r>
          </a:p>
          <a:p>
            <a:pPr lvl="1" indent="0">
              <a:buNone/>
            </a:pPr>
            <a:r>
              <a:rPr lang="zh-CN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&lt;/select&gt;</a:t>
            </a:r>
          </a:p>
        </p:txBody>
      </p:sp>
      <p:sp>
        <p:nvSpPr>
          <p:cNvPr id="192516" name="Text Box 16">
            <a:extLst>
              <a:ext uri="{FF2B5EF4-FFF2-40B4-BE49-F238E27FC236}">
                <a16:creationId xmlns:a16="http://schemas.microsoft.com/office/drawing/2014/main" id="{821CF701-0EB4-4899-B367-8249279A3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200/ 203</a:t>
            </a:r>
          </a:p>
        </p:txBody>
      </p:sp>
    </p:spTree>
  </p:cSld>
  <p:clrMapOvr>
    <a:masterClrMapping/>
  </p:clrMapOvr>
  <p:transition spd="slow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9" name="Rectangle 3">
            <a:extLst>
              <a:ext uri="{FF2B5EF4-FFF2-40B4-BE49-F238E27FC236}">
                <a16:creationId xmlns:a16="http://schemas.microsoft.com/office/drawing/2014/main" id="{72D94FE0-797B-48FD-85D1-89247CB4486C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549401" y="1799871"/>
            <a:ext cx="8229600" cy="2620962"/>
          </a:xfrm>
        </p:spPr>
        <p:txBody>
          <a:bodyPr>
            <a:normAutofit lnSpcReduction="10000"/>
          </a:bodyPr>
          <a:lstStyle/>
          <a:p>
            <a:pPr indent="0"/>
            <a:r>
              <a:rPr lang="zh-CN" altLang="en-US" dirty="0"/>
              <a:t>7.下拉列表</a:t>
            </a:r>
          </a:p>
          <a:p>
            <a:pPr lvl="1" indent="0"/>
            <a:r>
              <a:rPr lang="zh-CN" altLang="en-US" dirty="0"/>
              <a:t>（2）列表框的长度</a:t>
            </a:r>
          </a:p>
          <a:p>
            <a:pPr lvl="2" indent="0">
              <a:buNone/>
            </a:pPr>
            <a:r>
              <a:rPr lang="zh-CN" altLang="en-US" dirty="0"/>
              <a:t>&lt;select </a:t>
            </a:r>
            <a:r>
              <a:rPr lang="zh-CN" altLang="en-US" dirty="0">
                <a:solidFill>
                  <a:srgbClr val="FF0000"/>
                </a:solidFill>
              </a:rPr>
              <a:t>size=**</a:t>
            </a:r>
            <a:r>
              <a:rPr lang="zh-CN" altLang="en-US" dirty="0"/>
              <a:t>&gt;</a:t>
            </a:r>
          </a:p>
          <a:p>
            <a:pPr lvl="1" indent="0"/>
            <a:r>
              <a:rPr lang="zh-CN" altLang="en-US" dirty="0"/>
              <a:t>（3）允许多选</a:t>
            </a:r>
          </a:p>
          <a:p>
            <a:pPr lvl="2" indent="0">
              <a:buNone/>
            </a:pPr>
            <a:r>
              <a:rPr lang="zh-CN" altLang="en-US" dirty="0"/>
              <a:t>&lt;select size=**</a:t>
            </a:r>
            <a:r>
              <a:rPr lang="zh-CN" altLang="en-US" dirty="0">
                <a:solidFill>
                  <a:srgbClr val="FF0000"/>
                </a:solidFill>
              </a:rPr>
              <a:t> multiple</a:t>
            </a:r>
            <a:r>
              <a:rPr lang="zh-CN" altLang="en-US" dirty="0"/>
              <a:t>&gt;</a:t>
            </a:r>
            <a:endParaRPr lang="en-US" altLang="zh-CN" dirty="0"/>
          </a:p>
          <a:p>
            <a:pPr indent="0"/>
            <a:r>
              <a:rPr lang="zh-CN" altLang="en-US" dirty="0"/>
              <a:t>8.图象域</a:t>
            </a:r>
          </a:p>
          <a:p>
            <a:pPr lvl="1" indent="0"/>
            <a:r>
              <a:rPr lang="zh-CN" altLang="en-US" dirty="0"/>
              <a:t>&lt;input type=image src=url&gt;</a:t>
            </a:r>
          </a:p>
          <a:p>
            <a:pPr lvl="2" indent="0">
              <a:buNone/>
            </a:pPr>
            <a:endParaRPr lang="zh-CN" altLang="en-US" dirty="0"/>
          </a:p>
        </p:txBody>
      </p:sp>
      <p:sp>
        <p:nvSpPr>
          <p:cNvPr id="193540" name="Text Box 16">
            <a:extLst>
              <a:ext uri="{FF2B5EF4-FFF2-40B4-BE49-F238E27FC236}">
                <a16:creationId xmlns:a16="http://schemas.microsoft.com/office/drawing/2014/main" id="{A071C54A-15D7-4CB8-899F-46138C680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201/ 203</a:t>
            </a:r>
          </a:p>
        </p:txBody>
      </p:sp>
    </p:spTree>
  </p:cSld>
  <p:clrMapOvr>
    <a:masterClrMapping/>
  </p:clrMapOvr>
  <p:transition spd="slow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DE5C2E-C68C-4EA9-B2BE-7C7B92458A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661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/>
              <a:ea typeface="黑体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B15CA2-88EC-4E24-9149-55C35A6DEDC0}"/>
              </a:ext>
            </a:extLst>
          </p:cNvPr>
          <p:cNvSpPr/>
          <p:nvPr/>
        </p:nvSpPr>
        <p:spPr>
          <a:xfrm>
            <a:off x="1" y="2419815"/>
            <a:ext cx="12192000" cy="1973765"/>
          </a:xfrm>
          <a:prstGeom prst="rect">
            <a:avLst/>
          </a:prstGeom>
          <a:solidFill>
            <a:srgbClr val="003047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ea typeface="黑体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AED601-E3C9-4CBC-A7A1-D333A56FAB74}"/>
              </a:ext>
            </a:extLst>
          </p:cNvPr>
          <p:cNvSpPr txBox="1"/>
          <p:nvPr/>
        </p:nvSpPr>
        <p:spPr>
          <a:xfrm>
            <a:off x="974579" y="2967335"/>
            <a:ext cx="36601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Arial"/>
                <a:ea typeface="黑体"/>
                <a:cs typeface="Open Sans" panose="020B0606030504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46307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内容占位符 4">
            <a:extLst>
              <a:ext uri="{FF2B5EF4-FFF2-40B4-BE49-F238E27FC236}">
                <a16:creationId xmlns:a16="http://schemas.microsoft.com/office/drawing/2014/main" id="{D18F40D4-E3F3-4598-967F-8E90B6BAB175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530627" y="888105"/>
            <a:ext cx="10850546" cy="4021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ym typeface="Wingdings" panose="05000000000000000000" pitchFamily="2" charset="2"/>
              </a:rPr>
              <a:t>语法说明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zh-CN" altLang="en-US" dirty="0">
                <a:sym typeface="Wingdings" panose="05000000000000000000" pitchFamily="2" charset="2"/>
              </a:rPr>
              <a:t></a:t>
            </a:r>
            <a:r>
              <a:rPr lang="zh-CN" altLang="en-US" dirty="0"/>
              <a:t>  &lt;basefont&gt;标记用于设置网页中的文字；</a:t>
            </a:r>
          </a:p>
          <a:p>
            <a:pPr marL="0" indent="0">
              <a:buNone/>
            </a:pPr>
            <a:r>
              <a:rPr lang="zh-CN" altLang="en-US" dirty="0">
                <a:sym typeface="Wingdings" panose="05000000000000000000" pitchFamily="2" charset="2"/>
              </a:rPr>
              <a:t></a:t>
            </a:r>
            <a:r>
              <a:rPr lang="zh-CN" altLang="en-US" dirty="0"/>
              <a:t>  face属性用于设置文字的名称，可以是宋体、隶 </a:t>
            </a:r>
          </a:p>
          <a:p>
            <a:pPr marL="0" indent="0">
              <a:buNone/>
            </a:pPr>
            <a:r>
              <a:rPr lang="zh-CN" altLang="en-US" dirty="0"/>
              <a:t>      体、楷体等；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</a:t>
            </a:r>
            <a:r>
              <a:rPr lang="en-US" altLang="zh-CN" dirty="0"/>
              <a:t>  </a:t>
            </a:r>
            <a:r>
              <a:rPr lang="zh-CN" altLang="en-US" dirty="0"/>
              <a:t>size属性用于设置字号的大小；</a:t>
            </a:r>
          </a:p>
          <a:p>
            <a:pPr marL="0" indent="0">
              <a:buNone/>
            </a:pPr>
            <a:r>
              <a:rPr lang="zh-CN" altLang="en-US" dirty="0">
                <a:sym typeface="Wingdings" panose="05000000000000000000" pitchFamily="2" charset="2"/>
              </a:rPr>
              <a:t></a:t>
            </a:r>
            <a:r>
              <a:rPr lang="zh-CN" altLang="en-US" dirty="0"/>
              <a:t>  color用于设置字体的颜色。</a:t>
            </a:r>
          </a:p>
        </p:txBody>
      </p:sp>
      <p:sp>
        <p:nvSpPr>
          <p:cNvPr id="38916" name="Text Box 16">
            <a:extLst>
              <a:ext uri="{FF2B5EF4-FFF2-40B4-BE49-F238E27FC236}">
                <a16:creationId xmlns:a16="http://schemas.microsoft.com/office/drawing/2014/main" id="{F732900B-4EB4-4C5B-ADCF-8F92E651F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23/ 203</a:t>
            </a:r>
          </a:p>
        </p:txBody>
      </p:sp>
    </p:spTree>
    <p:extLst>
      <p:ext uri="{BB962C8B-B14F-4D97-AF65-F5344CB8AC3E}">
        <p14:creationId xmlns:p14="http://schemas.microsoft.com/office/powerpoint/2010/main" val="1504001613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outdoor, nature, mountain, water&#10;&#10;Description automatically generated">
            <a:extLst>
              <a:ext uri="{FF2B5EF4-FFF2-40B4-BE49-F238E27FC236}">
                <a16:creationId xmlns:a16="http://schemas.microsoft.com/office/drawing/2014/main" id="{87BE1BA2-812A-CF4B-8F3D-550EF93937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7C1163-A916-4F32-B44F-ECD290BC0A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8" name="Picture 7" descr="A picture containing wheel, drawing&#10;&#10;Description automatically generated">
            <a:extLst>
              <a:ext uri="{FF2B5EF4-FFF2-40B4-BE49-F238E27FC236}">
                <a16:creationId xmlns:a16="http://schemas.microsoft.com/office/drawing/2014/main" id="{FE51BA8D-7FC7-420B-B1A9-9F63698F53F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2621" y="246442"/>
            <a:ext cx="1401382" cy="576518"/>
          </a:xfrm>
          <a:prstGeom prst="rect">
            <a:avLst/>
          </a:prstGeom>
        </p:spPr>
      </p:pic>
      <p:sp>
        <p:nvSpPr>
          <p:cNvPr id="14" name="Rectangle 5">
            <a:extLst>
              <a:ext uri="{FF2B5EF4-FFF2-40B4-BE49-F238E27FC236}">
                <a16:creationId xmlns:a16="http://schemas.microsoft.com/office/drawing/2014/main" id="{29407BBC-2FAB-3648-A3C6-612A4D10EA9B}"/>
              </a:ext>
            </a:extLst>
          </p:cNvPr>
          <p:cNvSpPr/>
          <p:nvPr/>
        </p:nvSpPr>
        <p:spPr>
          <a:xfrm>
            <a:off x="0" y="2474604"/>
            <a:ext cx="12192000" cy="2228385"/>
          </a:xfrm>
          <a:prstGeom prst="rect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ea typeface="黑体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82815" y="6175295"/>
            <a:ext cx="3888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600" b="0" cap="none" baseline="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CLPS Incorporation</a:t>
            </a:r>
            <a:endParaRPr lang="zh-CN" altLang="en-US" sz="1600" b="0" cap="none" baseline="0" dirty="0">
              <a:solidFill>
                <a:schemeClr val="bg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52285" y="2766028"/>
            <a:ext cx="523874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6600" b="1" i="1" dirty="0"/>
              <a:t>Java Web应用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2285" y="3874024"/>
            <a:ext cx="38886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753658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内容占位符 4">
            <a:extLst>
              <a:ext uri="{FF2B5EF4-FFF2-40B4-BE49-F238E27FC236}">
                <a16:creationId xmlns:a16="http://schemas.microsoft.com/office/drawing/2014/main" id="{1CD76CF9-3501-4E3D-BCC9-A37926AF371F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2389203" y="854476"/>
            <a:ext cx="5905500" cy="39290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基本语法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&lt;html&gt;</a:t>
            </a:r>
          </a:p>
          <a:p>
            <a:pPr marL="0" indent="0">
              <a:buNone/>
            </a:pPr>
            <a:r>
              <a:rPr lang="zh-CN" altLang="en-US" dirty="0"/>
              <a:t>&lt;head&gt; </a:t>
            </a:r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zh-CN" altLang="en-US" dirty="0">
                <a:solidFill>
                  <a:schemeClr val="tx2"/>
                </a:solidFill>
              </a:rPr>
              <a:t>&lt;basefont face=”” size=”” color=””&gt;</a:t>
            </a:r>
          </a:p>
          <a:p>
            <a:pPr marL="0" indent="0">
              <a:buNone/>
            </a:pPr>
            <a:r>
              <a:rPr lang="zh-CN" altLang="en-US" dirty="0"/>
              <a:t>&lt;/head&gt; </a:t>
            </a:r>
          </a:p>
          <a:p>
            <a:pPr marL="0" indent="0">
              <a:buNone/>
            </a:pPr>
            <a:r>
              <a:rPr lang="zh-CN" altLang="en-US" dirty="0"/>
              <a:t>&lt;body&gt;</a:t>
            </a:r>
          </a:p>
          <a:p>
            <a:pPr marL="0" indent="0">
              <a:buNone/>
            </a:pPr>
            <a:r>
              <a:rPr lang="zh-CN" altLang="en-US" dirty="0"/>
              <a:t>&lt;/body&gt;</a:t>
            </a:r>
          </a:p>
          <a:p>
            <a:pPr marL="0" indent="0">
              <a:buNone/>
            </a:pPr>
            <a:r>
              <a:rPr lang="zh-CN" altLang="en-US" dirty="0"/>
              <a:t>&lt;/html&gt;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6868" name="Text Box 16">
            <a:extLst>
              <a:ext uri="{FF2B5EF4-FFF2-40B4-BE49-F238E27FC236}">
                <a16:creationId xmlns:a16="http://schemas.microsoft.com/office/drawing/2014/main" id="{31C99C4B-10B4-4B2A-BAF0-716430848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22/ 203</a:t>
            </a:r>
          </a:p>
        </p:txBody>
      </p:sp>
    </p:spTree>
    <p:extLst>
      <p:ext uri="{BB962C8B-B14F-4D97-AF65-F5344CB8AC3E}">
        <p14:creationId xmlns:p14="http://schemas.microsoft.com/office/powerpoint/2010/main" val="3105617788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内容占位符 4">
            <a:extLst>
              <a:ext uri="{FF2B5EF4-FFF2-40B4-BE49-F238E27FC236}">
                <a16:creationId xmlns:a16="http://schemas.microsoft.com/office/drawing/2014/main" id="{04E46AC7-C203-4EE5-B219-12DDD07A3F17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647700" y="948447"/>
            <a:ext cx="5592763" cy="4048125"/>
          </a:xfrm>
        </p:spPr>
        <p:txBody>
          <a:bodyPr/>
          <a:lstStyle/>
          <a:p>
            <a:pPr indent="0">
              <a:buNone/>
            </a:pPr>
            <a:r>
              <a:rPr lang="zh-CN" altLang="zh-CN" dirty="0"/>
              <a:t>&lt;html&gt;</a:t>
            </a:r>
          </a:p>
          <a:p>
            <a:pPr indent="0">
              <a:buNone/>
            </a:pPr>
            <a:r>
              <a:rPr lang="zh-CN" altLang="zh-CN" dirty="0"/>
              <a:t>&lt;html&gt;</a:t>
            </a:r>
          </a:p>
          <a:p>
            <a:pPr indent="0">
              <a:buNone/>
            </a:pPr>
            <a:r>
              <a:rPr lang="zh-CN" altLang="zh-CN" dirty="0"/>
              <a:t>&lt;head&gt; </a:t>
            </a:r>
          </a:p>
          <a:p>
            <a:pPr indent="0">
              <a:buNone/>
            </a:pPr>
            <a:r>
              <a:rPr lang="zh-CN" altLang="zh-CN" dirty="0">
                <a:solidFill>
                  <a:srgbClr val="0000CC"/>
                </a:solidFill>
              </a:rPr>
              <a:t>&lt;basefont face="宋体" size="h2" color ="#666666"&gt;</a:t>
            </a:r>
            <a:r>
              <a:rPr lang="zh-CN" altLang="zh-CN" dirty="0">
                <a:solidFill>
                  <a:srgbClr val="00B0F0"/>
                </a:solidFill>
              </a:rPr>
              <a:t> </a:t>
            </a:r>
            <a:r>
              <a:rPr lang="zh-CN" altLang="zh-CN" dirty="0">
                <a:solidFill>
                  <a:schemeClr val="tx2"/>
                </a:solidFill>
              </a:rPr>
              <a:t>&lt;/head&gt;</a:t>
            </a:r>
          </a:p>
          <a:p>
            <a:pPr indent="0">
              <a:buNone/>
            </a:pPr>
            <a:r>
              <a:rPr lang="zh-CN" altLang="zh-CN" dirty="0">
                <a:solidFill>
                  <a:schemeClr val="tx2"/>
                </a:solidFill>
              </a:rPr>
              <a:t>&lt;body&gt;</a:t>
            </a:r>
          </a:p>
          <a:p>
            <a:pPr indent="0">
              <a:buNone/>
            </a:pPr>
            <a:r>
              <a:rPr lang="zh-CN" altLang="zh-CN" dirty="0"/>
              <a:t>&lt;/body&gt;	</a:t>
            </a:r>
          </a:p>
          <a:p>
            <a:pPr indent="0">
              <a:buNone/>
            </a:pPr>
            <a:r>
              <a:rPr lang="zh-CN" altLang="zh-CN" dirty="0"/>
              <a:t>&lt;/html&gt;</a:t>
            </a:r>
          </a:p>
        </p:txBody>
      </p:sp>
      <p:sp>
        <p:nvSpPr>
          <p:cNvPr id="39940" name="椭圆形标注 5">
            <a:extLst>
              <a:ext uri="{FF2B5EF4-FFF2-40B4-BE49-F238E27FC236}">
                <a16:creationId xmlns:a16="http://schemas.microsoft.com/office/drawing/2014/main" id="{A39E8BFF-FE98-4DE3-8E12-BC3780DD9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5039" y="3282290"/>
            <a:ext cx="3168650" cy="1647825"/>
          </a:xfrm>
          <a:prstGeom prst="wedgeEllipseCallout">
            <a:avLst>
              <a:gd name="adj1" fmla="val -83718"/>
              <a:gd name="adj2" fmla="val -80829"/>
            </a:avLst>
          </a:prstGeom>
          <a:noFill/>
          <a:ln w="635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>
                <a:solidFill>
                  <a:srgbClr val="0000CC"/>
                </a:solidFill>
                <a:latin typeface="Arial" panose="020B0604020202020204" pitchFamily="34" charset="0"/>
              </a:rPr>
              <a:t>此行代码表示将网页中文字的字体设置为“宋体”，字号大小为“h2”，颜色为“#666666”（灰色）。</a:t>
            </a:r>
          </a:p>
        </p:txBody>
      </p:sp>
      <p:sp>
        <p:nvSpPr>
          <p:cNvPr id="39941" name="Text Box 16">
            <a:extLst>
              <a:ext uri="{FF2B5EF4-FFF2-40B4-BE49-F238E27FC236}">
                <a16:creationId xmlns:a16="http://schemas.microsoft.com/office/drawing/2014/main" id="{A8B90BB5-A434-42F6-9EA6-1CD13DF7E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24/ 203</a:t>
            </a:r>
          </a:p>
        </p:txBody>
      </p:sp>
    </p:spTree>
    <p:extLst>
      <p:ext uri="{BB962C8B-B14F-4D97-AF65-F5344CB8AC3E}">
        <p14:creationId xmlns:p14="http://schemas.microsoft.com/office/powerpoint/2010/main" val="974239239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>
            <a:extLst>
              <a:ext uri="{FF2B5EF4-FFF2-40B4-BE49-F238E27FC236}">
                <a16:creationId xmlns:a16="http://schemas.microsoft.com/office/drawing/2014/main" id="{AF4B0DA1-9801-4F7B-9E06-8DC55F9995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 dirty="0"/>
              <a:t>HTML &lt;head&gt;</a:t>
            </a:r>
            <a:endParaRPr lang="zh-CN" altLang="en-US" dirty="0"/>
          </a:p>
        </p:txBody>
      </p:sp>
      <p:sp>
        <p:nvSpPr>
          <p:cNvPr id="40963" name="内容占位符 2">
            <a:extLst>
              <a:ext uri="{FF2B5EF4-FFF2-40B4-BE49-F238E27FC236}">
                <a16:creationId xmlns:a16="http://schemas.microsoft.com/office/drawing/2014/main" id="{4FE8E14C-3C04-44B5-95F4-3B55DCFF54A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410" y="1390619"/>
            <a:ext cx="10515600" cy="4351338"/>
          </a:xfrm>
        </p:spPr>
        <p:txBody>
          <a:bodyPr/>
          <a:lstStyle/>
          <a:p>
            <a:r>
              <a:rPr lang="en-US" altLang="zh-CN" b="1" dirty="0"/>
              <a:t>HTML &lt;style&gt; </a:t>
            </a:r>
            <a:r>
              <a:rPr lang="zh-CN" altLang="en-US" b="1" dirty="0"/>
              <a:t>元素</a:t>
            </a:r>
            <a:endParaRPr lang="en-US" altLang="zh-CN" dirty="0"/>
          </a:p>
          <a:p>
            <a:r>
              <a:rPr lang="en-US" altLang="zh-CN" dirty="0"/>
              <a:t>&lt;style&gt; </a:t>
            </a:r>
            <a:r>
              <a:rPr lang="zh-CN" altLang="en-US" dirty="0"/>
              <a:t>标签定义了</a:t>
            </a:r>
            <a:r>
              <a:rPr lang="en-US" altLang="zh-CN" dirty="0"/>
              <a:t>HTML</a:t>
            </a:r>
            <a:r>
              <a:rPr lang="zh-CN" altLang="en-US" dirty="0"/>
              <a:t>文档的样式文件引用地址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在</a:t>
            </a:r>
            <a:r>
              <a:rPr lang="en-US" altLang="zh-CN" dirty="0"/>
              <a:t>&lt;style&gt; </a:t>
            </a:r>
            <a:r>
              <a:rPr lang="zh-CN" altLang="en-US" dirty="0"/>
              <a:t>元素中你也可以直接添加样式来渲染 </a:t>
            </a:r>
            <a:r>
              <a:rPr lang="en-US" altLang="zh-CN" dirty="0"/>
              <a:t>HTML </a:t>
            </a:r>
            <a:r>
              <a:rPr lang="zh-CN" altLang="en-US" dirty="0"/>
              <a:t>文档</a:t>
            </a:r>
            <a:r>
              <a:rPr lang="en-US" altLang="zh-CN" dirty="0"/>
              <a:t>:</a:t>
            </a:r>
            <a:endParaRPr lang="zh-CN" altLang="en-US" dirty="0"/>
          </a:p>
          <a:p>
            <a:r>
              <a:rPr lang="en-US" altLang="zh-CN" dirty="0"/>
              <a:t>&lt;head&gt; &lt;style type="text/</a:t>
            </a:r>
            <a:r>
              <a:rPr lang="en-US" altLang="zh-CN" dirty="0" err="1"/>
              <a:t>css</a:t>
            </a:r>
            <a:r>
              <a:rPr lang="en-US" altLang="zh-CN" dirty="0"/>
              <a:t>"&gt; body {</a:t>
            </a:r>
            <a:r>
              <a:rPr lang="en-US" altLang="zh-CN" dirty="0" err="1"/>
              <a:t>background-color:yellow</a:t>
            </a:r>
            <a:r>
              <a:rPr lang="en-US" altLang="zh-CN" dirty="0"/>
              <a:t>} p {</a:t>
            </a:r>
            <a:r>
              <a:rPr lang="en-US" altLang="zh-CN" dirty="0" err="1"/>
              <a:t>color:blue</a:t>
            </a:r>
            <a:r>
              <a:rPr lang="en-US" altLang="zh-CN" dirty="0"/>
              <a:t>} &lt;/style&gt; &lt;/head&gt;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4102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>
            <a:extLst>
              <a:ext uri="{FF2B5EF4-FFF2-40B4-BE49-F238E27FC236}">
                <a16:creationId xmlns:a16="http://schemas.microsoft.com/office/drawing/2014/main" id="{A0113377-BE5D-4357-AAFB-7BDEA5F0A6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&lt;head&gt;</a:t>
            </a:r>
            <a:endParaRPr lang="zh-CN" altLang="en-US"/>
          </a:p>
        </p:txBody>
      </p:sp>
      <p:sp>
        <p:nvSpPr>
          <p:cNvPr id="41987" name="内容占位符 2">
            <a:extLst>
              <a:ext uri="{FF2B5EF4-FFF2-40B4-BE49-F238E27FC236}">
                <a16:creationId xmlns:a16="http://schemas.microsoft.com/office/drawing/2014/main" id="{36F53189-C7D6-4F47-AB02-694FC43B940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altLang="zh-CN" b="1" dirty="0"/>
              <a:t>HTML &lt;meta&gt; </a:t>
            </a:r>
            <a:r>
              <a:rPr lang="zh-CN" altLang="en-US" b="1" dirty="0"/>
              <a:t>元素</a:t>
            </a:r>
          </a:p>
          <a:p>
            <a:pPr latinLnBrk="1"/>
            <a:r>
              <a:rPr lang="en-US" altLang="zh-CN" sz="2500" dirty="0"/>
              <a:t>meta</a:t>
            </a:r>
            <a:r>
              <a:rPr lang="zh-CN" altLang="en-US" sz="2500" dirty="0"/>
              <a:t>标签描述了一些基本的元数据。</a:t>
            </a:r>
          </a:p>
          <a:p>
            <a:pPr latinLnBrk="1"/>
            <a:r>
              <a:rPr lang="en-US" altLang="zh-CN" sz="2500" dirty="0"/>
              <a:t>&lt;meta&gt; </a:t>
            </a:r>
            <a:r>
              <a:rPr lang="zh-CN" altLang="en-US" sz="2500" dirty="0"/>
              <a:t>标签提供了元数据</a:t>
            </a:r>
            <a:r>
              <a:rPr lang="en-US" altLang="zh-CN" sz="2500" dirty="0"/>
              <a:t>.</a:t>
            </a:r>
            <a:r>
              <a:rPr lang="zh-CN" altLang="en-US" sz="2500" dirty="0"/>
              <a:t>元数据也不显示在页面上，但会被浏览器解析。</a:t>
            </a:r>
          </a:p>
          <a:p>
            <a:pPr latinLnBrk="1"/>
            <a:r>
              <a:rPr lang="en-US" altLang="zh-CN" sz="2500" dirty="0"/>
              <a:t>META </a:t>
            </a:r>
            <a:r>
              <a:rPr lang="zh-CN" altLang="en-US" sz="2500" dirty="0"/>
              <a:t>元素通常用于指定网页的描述，关键词，文件的最后修改时间，作者，和其他元数据。</a:t>
            </a:r>
          </a:p>
          <a:p>
            <a:pPr latinLnBrk="1"/>
            <a:r>
              <a:rPr lang="zh-CN" altLang="en-US" sz="2500" dirty="0"/>
              <a:t>元数据可以使用于浏览器（如何显示内容或重新加载页面），搜索引擎（关键词），或其他</a:t>
            </a:r>
            <a:r>
              <a:rPr lang="en-US" altLang="zh-CN" sz="2500" dirty="0"/>
              <a:t>Web</a:t>
            </a:r>
            <a:r>
              <a:rPr lang="zh-CN" altLang="en-US" sz="2500" dirty="0"/>
              <a:t>服务。</a:t>
            </a:r>
          </a:p>
          <a:p>
            <a:pPr latinLnBrk="1"/>
            <a:r>
              <a:rPr lang="en-US" altLang="zh-CN" sz="2500" dirty="0"/>
              <a:t>&lt;meta&gt; </a:t>
            </a:r>
            <a:r>
              <a:rPr lang="zh-CN" altLang="en-US" sz="2500" dirty="0"/>
              <a:t>一般放置于 </a:t>
            </a:r>
            <a:r>
              <a:rPr lang="en-US" altLang="zh-CN" sz="2500" dirty="0"/>
              <a:t>&lt;head&gt; </a:t>
            </a:r>
            <a:r>
              <a:rPr lang="zh-CN" altLang="en-US" sz="2500" dirty="0"/>
              <a:t>区域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2115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>
            <a:extLst>
              <a:ext uri="{FF2B5EF4-FFF2-40B4-BE49-F238E27FC236}">
                <a16:creationId xmlns:a16="http://schemas.microsoft.com/office/drawing/2014/main" id="{DB7145E6-209B-45BC-A8FF-4E41F8D6E35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 dirty="0"/>
              <a:t>HTML &lt;head&gt;</a:t>
            </a:r>
            <a:endParaRPr lang="zh-CN" altLang="en-US" dirty="0"/>
          </a:p>
        </p:txBody>
      </p:sp>
      <p:sp>
        <p:nvSpPr>
          <p:cNvPr id="43011" name="内容占位符 2">
            <a:extLst>
              <a:ext uri="{FF2B5EF4-FFF2-40B4-BE49-F238E27FC236}">
                <a16:creationId xmlns:a16="http://schemas.microsoft.com/office/drawing/2014/main" id="{8AA50F9B-9BEF-4A8F-826C-D3A3E9F5463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9441" y="1371600"/>
            <a:ext cx="7772400" cy="41148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b="1" dirty="0"/>
              <a:t>&lt;meta&gt; </a:t>
            </a:r>
            <a:r>
              <a:rPr lang="zh-CN" altLang="en-US" b="1" dirty="0"/>
              <a:t>标签</a:t>
            </a:r>
            <a:r>
              <a:rPr lang="en-US" altLang="zh-CN" b="1" dirty="0"/>
              <a:t>- </a:t>
            </a:r>
            <a:r>
              <a:rPr lang="zh-CN" altLang="en-US" b="1" dirty="0"/>
              <a:t>使用实例</a:t>
            </a:r>
            <a:endParaRPr lang="en-US" altLang="zh-CN" b="1" dirty="0"/>
          </a:p>
          <a:p>
            <a:r>
              <a:rPr lang="zh-CN" altLang="en-US" sz="2200" dirty="0"/>
              <a:t>为搜索引擎定义关键词</a:t>
            </a:r>
            <a:r>
              <a:rPr lang="en-US" altLang="zh-CN" sz="2200" dirty="0"/>
              <a:t>:</a:t>
            </a:r>
          </a:p>
          <a:p>
            <a:r>
              <a:rPr lang="en-US" altLang="zh-CN" sz="2200" dirty="0"/>
              <a:t>&lt;meta name="keywords" content="HTML, CSS, XML, XHTML, JavaScript"&gt;</a:t>
            </a:r>
          </a:p>
          <a:p>
            <a:r>
              <a:rPr lang="zh-CN" altLang="en-US" sz="2200" dirty="0"/>
              <a:t>为网页定义描述内容</a:t>
            </a:r>
            <a:r>
              <a:rPr lang="en-US" altLang="zh-CN" sz="2200" dirty="0"/>
              <a:t>:</a:t>
            </a:r>
          </a:p>
          <a:p>
            <a:r>
              <a:rPr lang="en-US" altLang="zh-CN" sz="2200" dirty="0"/>
              <a:t>&lt;meta name="description" content="</a:t>
            </a:r>
            <a:r>
              <a:rPr lang="zh-CN" altLang="en-US" sz="2200" dirty="0"/>
              <a:t>免费 </a:t>
            </a:r>
            <a:r>
              <a:rPr lang="en-US" altLang="zh-CN" sz="2200" dirty="0"/>
              <a:t>Web &amp; </a:t>
            </a:r>
            <a:r>
              <a:rPr lang="zh-CN" altLang="en-US" sz="2200" dirty="0"/>
              <a:t>编程 教程</a:t>
            </a:r>
            <a:r>
              <a:rPr lang="en-US" altLang="zh-CN" sz="2200" dirty="0"/>
              <a:t>"&gt;</a:t>
            </a:r>
          </a:p>
          <a:p>
            <a:r>
              <a:rPr lang="zh-CN" altLang="en-US" sz="2200" dirty="0"/>
              <a:t>定义网页作者</a:t>
            </a:r>
            <a:r>
              <a:rPr lang="en-US" altLang="zh-CN" sz="2200" dirty="0"/>
              <a:t>:</a:t>
            </a:r>
          </a:p>
          <a:p>
            <a:r>
              <a:rPr lang="en-US" altLang="zh-CN" sz="2200" dirty="0"/>
              <a:t>&lt;meta name="author" content="</a:t>
            </a:r>
            <a:r>
              <a:rPr lang="en-US" altLang="zh-CN" sz="2200" dirty="0" err="1"/>
              <a:t>Runoob</a:t>
            </a:r>
            <a:r>
              <a:rPr lang="en-US" altLang="zh-CN" sz="2200" dirty="0"/>
              <a:t>"&gt;</a:t>
            </a:r>
          </a:p>
          <a:p>
            <a:r>
              <a:rPr lang="zh-CN" altLang="en-US" sz="2200" dirty="0"/>
              <a:t>设定显示格式</a:t>
            </a:r>
            <a:r>
              <a:rPr lang="en-US" altLang="zh-CN" sz="2200" dirty="0"/>
              <a:t>:</a:t>
            </a:r>
          </a:p>
          <a:p>
            <a:r>
              <a:rPr lang="en-US" altLang="zh-CN" sz="2200" dirty="0"/>
              <a:t>&lt;meta name="" content=“text/</a:t>
            </a:r>
            <a:r>
              <a:rPr lang="en-US" altLang="zh-CN" sz="2200" dirty="0" err="1"/>
              <a:t>html;charset</a:t>
            </a:r>
            <a:r>
              <a:rPr lang="en-US" altLang="zh-CN" sz="2200" dirty="0"/>
              <a:t>=utf-8"&gt;</a:t>
            </a:r>
          </a:p>
          <a:p>
            <a:r>
              <a:rPr lang="zh-CN" altLang="en-US" sz="2200" dirty="0"/>
              <a:t>每</a:t>
            </a:r>
            <a:r>
              <a:rPr lang="en-US" altLang="zh-CN" sz="2200" dirty="0"/>
              <a:t>30</a:t>
            </a:r>
            <a:r>
              <a:rPr lang="zh-CN" altLang="en-US" sz="2200" dirty="0"/>
              <a:t>秒钟刷新当前页面</a:t>
            </a:r>
            <a:r>
              <a:rPr lang="en-US" altLang="zh-CN" sz="2200" dirty="0"/>
              <a:t>:</a:t>
            </a:r>
          </a:p>
          <a:p>
            <a:r>
              <a:rPr lang="en-US" altLang="zh-CN" sz="2200" dirty="0"/>
              <a:t>&lt;meta http-</a:t>
            </a:r>
            <a:r>
              <a:rPr lang="en-US" altLang="zh-CN" sz="2200" dirty="0" err="1"/>
              <a:t>equiv</a:t>
            </a:r>
            <a:r>
              <a:rPr lang="en-US" altLang="zh-CN" sz="2200" dirty="0"/>
              <a:t>="refresh" content="30"&gt;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879732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3">
            <a:extLst>
              <a:ext uri="{FF2B5EF4-FFF2-40B4-BE49-F238E27FC236}">
                <a16:creationId xmlns:a16="http://schemas.microsoft.com/office/drawing/2014/main" id="{6BF6E7CB-FBEB-4F03-B930-88D3ABF62304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73711" y="1477485"/>
            <a:ext cx="7696200" cy="3657600"/>
          </a:xfrm>
        </p:spPr>
        <p:txBody>
          <a:bodyPr/>
          <a:lstStyle/>
          <a:p>
            <a:pPr eaLnBrk="1" hangingPunct="1"/>
            <a:r>
              <a:rPr lang="zh-CN" altLang="zh-CN" dirty="0"/>
              <a:t>&lt;meta&gt;元素 </a:t>
            </a:r>
          </a:p>
          <a:p>
            <a:pPr lvl="1" eaLnBrk="1" hangingPunct="1"/>
            <a:r>
              <a:rPr lang="zh-CN" altLang="zh-CN" dirty="0"/>
              <a:t>&lt;meta </a:t>
            </a:r>
            <a:r>
              <a:rPr lang="zh-CN" altLang="zh-CN" dirty="0">
                <a:solidFill>
                  <a:srgbClr val="FF3300"/>
                </a:solidFill>
              </a:rPr>
              <a:t>http-equiv=“Content-Type” content=“text/html; charset=gb2312”</a:t>
            </a:r>
            <a:r>
              <a:rPr lang="zh-CN" altLang="zh-CN" dirty="0"/>
              <a:t>&gt; </a:t>
            </a:r>
          </a:p>
          <a:p>
            <a:pPr lvl="1" eaLnBrk="1" hangingPunct="1"/>
            <a:r>
              <a:rPr lang="zh-CN" altLang="zh-CN" dirty="0"/>
              <a:t>用来标记你的页面的解码方式。 </a:t>
            </a:r>
          </a:p>
        </p:txBody>
      </p:sp>
      <p:sp>
        <p:nvSpPr>
          <p:cNvPr id="44036" name="Text Box 16">
            <a:extLst>
              <a:ext uri="{FF2B5EF4-FFF2-40B4-BE49-F238E27FC236}">
                <a16:creationId xmlns:a16="http://schemas.microsoft.com/office/drawing/2014/main" id="{C5A1447F-A66F-482A-A8AB-C1BD276E2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15/ 203</a:t>
            </a:r>
          </a:p>
        </p:txBody>
      </p:sp>
    </p:spTree>
    <p:extLst>
      <p:ext uri="{BB962C8B-B14F-4D97-AF65-F5344CB8AC3E}">
        <p14:creationId xmlns:p14="http://schemas.microsoft.com/office/powerpoint/2010/main" val="193263801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>
            <a:extLst>
              <a:ext uri="{FF2B5EF4-FFF2-40B4-BE49-F238E27FC236}">
                <a16:creationId xmlns:a16="http://schemas.microsoft.com/office/drawing/2014/main" id="{9EA1C121-A9C5-4655-941D-D16113EF6B92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260629" y="1131733"/>
            <a:ext cx="8229600" cy="2620962"/>
          </a:xfrm>
        </p:spPr>
        <p:txBody>
          <a:bodyPr/>
          <a:lstStyle/>
          <a:p>
            <a:pPr eaLnBrk="1" hangingPunct="1"/>
            <a:r>
              <a:rPr lang="zh-CN" altLang="zh-CN" dirty="0"/>
              <a:t>&lt;meta&gt;元素 </a:t>
            </a:r>
          </a:p>
          <a:p>
            <a:pPr lvl="1" eaLnBrk="1" hangingPunct="1"/>
            <a:r>
              <a:rPr lang="zh-CN" altLang="zh-CN" dirty="0"/>
              <a:t>&lt;meta </a:t>
            </a:r>
            <a:r>
              <a:rPr lang="zh-CN" altLang="zh-CN" dirty="0">
                <a:solidFill>
                  <a:srgbClr val="FF3300"/>
                </a:solidFill>
              </a:rPr>
              <a:t>http-equiv=“refresh” content=“5;URL=http://www.ecust.edu.cn”</a:t>
            </a:r>
            <a:r>
              <a:rPr lang="zh-CN" altLang="zh-CN" dirty="0"/>
              <a:t>&gt;</a:t>
            </a:r>
          </a:p>
          <a:p>
            <a:pPr lvl="1" eaLnBrk="1" hangingPunct="1"/>
            <a:r>
              <a:rPr lang="zh-CN" altLang="zh-CN" dirty="0"/>
              <a:t>用来自动刷新网页</a:t>
            </a:r>
          </a:p>
        </p:txBody>
      </p:sp>
      <p:sp>
        <p:nvSpPr>
          <p:cNvPr id="45060" name="Text Box 16">
            <a:extLst>
              <a:ext uri="{FF2B5EF4-FFF2-40B4-BE49-F238E27FC236}">
                <a16:creationId xmlns:a16="http://schemas.microsoft.com/office/drawing/2014/main" id="{ACF0D872-E19E-46BE-84BB-C2BA312C5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16/ 203</a:t>
            </a:r>
          </a:p>
        </p:txBody>
      </p:sp>
    </p:spTree>
    <p:extLst>
      <p:ext uri="{BB962C8B-B14F-4D97-AF65-F5344CB8AC3E}">
        <p14:creationId xmlns:p14="http://schemas.microsoft.com/office/powerpoint/2010/main" val="3795967738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>
            <a:extLst>
              <a:ext uri="{FF2B5EF4-FFF2-40B4-BE49-F238E27FC236}">
                <a16:creationId xmlns:a16="http://schemas.microsoft.com/office/drawing/2014/main" id="{DF311D68-1760-46F6-AA0E-D1737CFF9C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zh-CN"/>
              <a:t>练习</a:t>
            </a:r>
            <a:endParaRPr lang="zh-CN" altLang="en-US"/>
          </a:p>
        </p:txBody>
      </p:sp>
      <p:sp>
        <p:nvSpPr>
          <p:cNvPr id="46083" name="内容占位符 2">
            <a:extLst>
              <a:ext uri="{FF2B5EF4-FFF2-40B4-BE49-F238E27FC236}">
                <a16:creationId xmlns:a16="http://schemas.microsoft.com/office/drawing/2014/main" id="{B596F9DE-0DF6-4675-8984-7AAF363B760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zh-CN" altLang="zh-CN"/>
              <a:t>编写一个网页，要求3秒钟后自动跳转到</a:t>
            </a:r>
            <a:r>
              <a:rPr lang="zh-CN" altLang="en-US"/>
              <a:t>百度</a:t>
            </a:r>
            <a:r>
              <a:rPr lang="zh-CN" altLang="zh-CN"/>
              <a:t>主页。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323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>
            <a:extLst>
              <a:ext uri="{FF2B5EF4-FFF2-40B4-BE49-F238E27FC236}">
                <a16:creationId xmlns:a16="http://schemas.microsoft.com/office/drawing/2014/main" id="{DBCD0AFC-BD65-4750-90D7-ECCE07DF7DC9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012054" y="1001296"/>
            <a:ext cx="7696200" cy="36576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zh-CN" sz="2000" dirty="0"/>
              <a:t>&lt;html&gt;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zh-CN" sz="2000" dirty="0"/>
              <a:t>      &lt;head&gt;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zh-CN" sz="2000" dirty="0"/>
              <a:t>        &lt;title&gt;my first page&lt;/title&gt;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zh-CN" sz="2000" dirty="0"/>
              <a:t>        &lt;meta http-equiv=“refresh” content=“3;URL=http://www.</a:t>
            </a:r>
            <a:r>
              <a:rPr lang="en-US" altLang="zh-CN" sz="2000" dirty="0"/>
              <a:t>baidu.com</a:t>
            </a:r>
            <a:r>
              <a:rPr lang="zh-CN" altLang="zh-CN" sz="2000" dirty="0"/>
              <a:t>/”&gt;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zh-CN" sz="2000" dirty="0"/>
              <a:t>      &lt;/head&gt;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zh-CN" sz="2000" dirty="0"/>
              <a:t>      &lt;body&gt;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zh-CN" sz="2000" dirty="0"/>
              <a:t>       &lt;p align=“center”&gt;三秒钟后本网页将自动跳转到</a:t>
            </a:r>
            <a:r>
              <a:rPr lang="zh-CN" altLang="en-US" sz="2000" dirty="0"/>
              <a:t>百度主页</a:t>
            </a:r>
            <a:r>
              <a:rPr lang="zh-CN" altLang="zh-CN" sz="2000" dirty="0"/>
              <a:t>&lt;/p&gt;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zh-CN" sz="2000" dirty="0"/>
              <a:t>      &lt;/body&gt;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zh-CN" sz="2000" dirty="0"/>
              <a:t>&lt;/html&gt;</a:t>
            </a:r>
          </a:p>
        </p:txBody>
      </p:sp>
      <p:sp>
        <p:nvSpPr>
          <p:cNvPr id="47108" name="Text Box 16">
            <a:extLst>
              <a:ext uri="{FF2B5EF4-FFF2-40B4-BE49-F238E27FC236}">
                <a16:creationId xmlns:a16="http://schemas.microsoft.com/office/drawing/2014/main" id="{8B37B384-D543-4C95-B105-71550ACFB0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21/ 203</a:t>
            </a:r>
          </a:p>
        </p:txBody>
      </p:sp>
    </p:spTree>
    <p:extLst>
      <p:ext uri="{BB962C8B-B14F-4D97-AF65-F5344CB8AC3E}">
        <p14:creationId xmlns:p14="http://schemas.microsoft.com/office/powerpoint/2010/main" val="187852452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>
            <a:extLst>
              <a:ext uri="{FF2B5EF4-FFF2-40B4-BE49-F238E27FC236}">
                <a16:creationId xmlns:a16="http://schemas.microsoft.com/office/drawing/2014/main" id="{DF2A072A-F011-4A8C-95A4-602820BB58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&lt;head&gt;</a:t>
            </a:r>
            <a:endParaRPr lang="zh-CN" altLang="en-US"/>
          </a:p>
        </p:txBody>
      </p:sp>
      <p:sp>
        <p:nvSpPr>
          <p:cNvPr id="48131" name="内容占位符 2">
            <a:extLst>
              <a:ext uri="{FF2B5EF4-FFF2-40B4-BE49-F238E27FC236}">
                <a16:creationId xmlns:a16="http://schemas.microsoft.com/office/drawing/2014/main" id="{CF52A8CB-09A8-4759-A342-C144D0E317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altLang="zh-CN" b="1"/>
              <a:t>HTML &lt;script&gt; </a:t>
            </a:r>
            <a:r>
              <a:rPr lang="zh-CN" altLang="en-US" b="1"/>
              <a:t>元素</a:t>
            </a:r>
            <a:endParaRPr lang="en-US" altLang="zh-CN" b="1"/>
          </a:p>
          <a:p>
            <a:r>
              <a:rPr lang="en-US" altLang="zh-CN" b="1"/>
              <a:t>&lt;script type=“text/javascript” src=“demo.js”&gt;XX&lt;/script&gt;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517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>
            <a:extLst>
              <a:ext uri="{FF2B5EF4-FFF2-40B4-BE49-F238E27FC236}">
                <a16:creationId xmlns:a16="http://schemas.microsoft.com/office/drawing/2014/main" id="{9E857F60-825F-4E5B-B2E6-B90F0E94C2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/>
              <a:t>什么是</a:t>
            </a:r>
            <a:r>
              <a:rPr lang="en-US" altLang="zh-CN" dirty="0"/>
              <a:t>HTML</a:t>
            </a:r>
            <a:r>
              <a:rPr lang="zh-CN" altLang="en-US" dirty="0"/>
              <a:t>语言</a:t>
            </a:r>
          </a:p>
        </p:txBody>
      </p:sp>
      <p:sp>
        <p:nvSpPr>
          <p:cNvPr id="4099" name="内容占位符 2">
            <a:extLst>
              <a:ext uri="{FF2B5EF4-FFF2-40B4-BE49-F238E27FC236}">
                <a16:creationId xmlns:a16="http://schemas.microsoft.com/office/drawing/2014/main" id="{6926AD61-5A43-48BB-946A-51DB7376EAA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eaLnBrk="1" hangingPunct="1"/>
            <a:r>
              <a:rPr lang="en-US" altLang="zh-CN" dirty="0"/>
              <a:t>HTML </a:t>
            </a:r>
            <a:r>
              <a:rPr lang="zh-CN" altLang="en-US" dirty="0"/>
              <a:t>指的是超文本标记语言 </a:t>
            </a:r>
            <a:r>
              <a:rPr lang="en-US" altLang="zh-CN" dirty="0"/>
              <a:t>(</a:t>
            </a:r>
            <a:r>
              <a:rPr lang="en-US" altLang="zh-CN" b="1" dirty="0"/>
              <a:t>H</a:t>
            </a:r>
            <a:r>
              <a:rPr lang="en-US" altLang="zh-CN" dirty="0"/>
              <a:t>yper </a:t>
            </a:r>
            <a:r>
              <a:rPr lang="en-US" altLang="zh-CN" b="1" dirty="0"/>
              <a:t>T</a:t>
            </a:r>
            <a:r>
              <a:rPr lang="en-US" altLang="zh-CN" dirty="0"/>
              <a:t>ext </a:t>
            </a:r>
            <a:r>
              <a:rPr lang="en-US" altLang="zh-CN" b="1" dirty="0"/>
              <a:t>M</a:t>
            </a:r>
            <a:r>
              <a:rPr lang="en-US" altLang="zh-CN" dirty="0"/>
              <a:t>arkup </a:t>
            </a:r>
            <a:r>
              <a:rPr lang="en-US" altLang="zh-CN" b="1" dirty="0"/>
              <a:t>L</a:t>
            </a:r>
            <a:r>
              <a:rPr lang="en-US" altLang="zh-CN" dirty="0"/>
              <a:t>anguage)</a:t>
            </a:r>
          </a:p>
          <a:p>
            <a:pPr eaLnBrk="1" hangingPunct="1"/>
            <a:r>
              <a:rPr lang="en-US" altLang="zh-CN" dirty="0"/>
              <a:t>HTML </a:t>
            </a:r>
            <a:r>
              <a:rPr lang="zh-CN" altLang="en-US" dirty="0"/>
              <a:t>不是一种编程语言，而是一种</a:t>
            </a:r>
            <a:r>
              <a:rPr lang="zh-CN" altLang="en-US" b="1" dirty="0"/>
              <a:t>标记语言</a:t>
            </a:r>
            <a:r>
              <a:rPr lang="zh-CN" altLang="en-US" dirty="0"/>
              <a:t> </a:t>
            </a:r>
            <a:r>
              <a:rPr lang="en-US" altLang="zh-CN" dirty="0"/>
              <a:t>(markup language)</a:t>
            </a:r>
          </a:p>
          <a:p>
            <a:pPr eaLnBrk="1" hangingPunct="1"/>
            <a:r>
              <a:rPr lang="zh-CN" altLang="en-US" dirty="0"/>
              <a:t>标记语言是一套</a:t>
            </a:r>
            <a:r>
              <a:rPr lang="zh-CN" altLang="en-US" b="1" dirty="0"/>
              <a:t>标记标签</a:t>
            </a:r>
            <a:r>
              <a:rPr lang="zh-CN" altLang="en-US" dirty="0"/>
              <a:t> </a:t>
            </a:r>
            <a:r>
              <a:rPr lang="en-US" altLang="zh-CN" dirty="0"/>
              <a:t>(markup tag)</a:t>
            </a:r>
          </a:p>
          <a:p>
            <a:pPr eaLnBrk="1" hangingPunct="1"/>
            <a:r>
              <a:rPr lang="en-US" altLang="zh-CN" dirty="0"/>
              <a:t>HTML </a:t>
            </a:r>
            <a:r>
              <a:rPr lang="zh-CN" altLang="en-US" dirty="0"/>
              <a:t>使用</a:t>
            </a:r>
            <a:r>
              <a:rPr lang="zh-CN" altLang="en-US" b="1" dirty="0"/>
              <a:t>标记标签</a:t>
            </a:r>
            <a:r>
              <a:rPr lang="zh-CN" altLang="en-US" dirty="0"/>
              <a:t>来描述网页</a:t>
            </a:r>
            <a:endParaRPr lang="en-US" altLang="zh-CN" dirty="0"/>
          </a:p>
          <a:p>
            <a:pPr eaLnBrk="1" hangingPunct="1"/>
            <a:r>
              <a:rPr lang="en-US" altLang="zh-CN" dirty="0"/>
              <a:t>HTML</a:t>
            </a:r>
            <a:r>
              <a:rPr lang="zh-CN" altLang="en-US" dirty="0"/>
              <a:t>文档也叫做</a:t>
            </a:r>
            <a:r>
              <a:rPr lang="zh-CN" altLang="en-US" b="1" dirty="0"/>
              <a:t> </a:t>
            </a:r>
            <a:r>
              <a:rPr lang="en-US" altLang="zh-CN" b="1" dirty="0"/>
              <a:t>web </a:t>
            </a:r>
            <a:r>
              <a:rPr lang="zh-CN" altLang="en-US" b="1" dirty="0"/>
              <a:t>页面</a:t>
            </a:r>
            <a:endParaRPr lang="zh-CN" altLang="en-US" dirty="0"/>
          </a:p>
          <a:p>
            <a:pPr eaLnBrk="1" hangingPunct="1"/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Rectangle 3">
            <a:extLst>
              <a:ext uri="{FF2B5EF4-FFF2-40B4-BE49-F238E27FC236}">
                <a16:creationId xmlns:a16="http://schemas.microsoft.com/office/drawing/2014/main" id="{B09BE76F-7125-4996-A0DB-D9BC2BE8F327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0" y="1916113"/>
            <a:ext cx="7696200" cy="3657600"/>
          </a:xfrm>
        </p:spPr>
        <p:txBody>
          <a:bodyPr/>
          <a:lstStyle/>
          <a:p>
            <a:pPr eaLnBrk="1" hangingPunct="1"/>
            <a:r>
              <a:rPr lang="zh-CN" altLang="zh-CN" dirty="0"/>
              <a:t>&lt;body&gt;元素表明是HTML文档的主体部分。在&lt;body&gt;与&lt;/body&gt;之间，通常都会有很多其它元素；这些元素和元素属性构成HTML文档的主体部分。</a:t>
            </a:r>
          </a:p>
        </p:txBody>
      </p:sp>
      <p:sp>
        <p:nvSpPr>
          <p:cNvPr id="133124" name="Text Box 16">
            <a:extLst>
              <a:ext uri="{FF2B5EF4-FFF2-40B4-BE49-F238E27FC236}">
                <a16:creationId xmlns:a16="http://schemas.microsoft.com/office/drawing/2014/main" id="{A45699A4-29BC-4144-BD44-DDB2E961C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25/ 203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D4EB6C2-8AF5-4A34-BE15-9147C30146CB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HTML &lt;body&gt;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4738669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7" name="Rectangle 3">
            <a:extLst>
              <a:ext uri="{FF2B5EF4-FFF2-40B4-BE49-F238E27FC236}">
                <a16:creationId xmlns:a16="http://schemas.microsoft.com/office/drawing/2014/main" id="{5679FF83-579F-48E8-98ED-D3523A531C2E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366944" y="1720387"/>
            <a:ext cx="8229600" cy="2765425"/>
          </a:xfrm>
        </p:spPr>
        <p:txBody>
          <a:bodyPr/>
          <a:lstStyle/>
          <a:p>
            <a:pPr eaLnBrk="1" hangingPunct="1"/>
            <a:r>
              <a:rPr lang="zh-CN" altLang="zh-CN" dirty="0"/>
              <a:t>&lt;body&gt;元素中有下列元素属性： </a:t>
            </a:r>
          </a:p>
          <a:p>
            <a:pPr lvl="1" eaLnBrk="1" hangingPunct="1"/>
            <a:r>
              <a:rPr lang="zh-CN" altLang="zh-CN" dirty="0"/>
              <a:t>(2)</a:t>
            </a:r>
            <a:r>
              <a:rPr lang="zh-CN" altLang="zh-CN" dirty="0">
                <a:solidFill>
                  <a:srgbClr val="FF3300"/>
                </a:solidFill>
              </a:rPr>
              <a:t>background</a:t>
            </a:r>
          </a:p>
          <a:p>
            <a:pPr lvl="2" eaLnBrk="1" hangingPunct="1"/>
            <a:r>
              <a:rPr lang="zh-CN" altLang="zh-CN" dirty="0"/>
              <a:t>background属性标志HTML文档的背景图片。如：</a:t>
            </a:r>
            <a:r>
              <a:rPr lang="zh-CN" altLang="zh-CN" dirty="0">
                <a:solidFill>
                  <a:srgbClr val="FF3300"/>
                </a:solidFill>
              </a:rPr>
              <a:t>background=“images/bg.gif"</a:t>
            </a:r>
            <a:r>
              <a:rPr lang="zh-CN" altLang="zh-CN" dirty="0"/>
              <a:t>。</a:t>
            </a:r>
          </a:p>
          <a:p>
            <a:pPr lvl="2" eaLnBrk="1" hangingPunct="1"/>
            <a:r>
              <a:rPr lang="zh-CN" altLang="zh-CN" dirty="0"/>
              <a:t>可以使用的图片格式为GIF，JPG</a:t>
            </a:r>
            <a:endParaRPr lang="zh-CN" altLang="zh-CN" b="1" dirty="0"/>
          </a:p>
          <a:p>
            <a:pPr lvl="2" eaLnBrk="1" hangingPunct="1">
              <a:buFont typeface="Arial" panose="020B0604020202020204" pitchFamily="34" charset="0"/>
              <a:buNone/>
            </a:pPr>
            <a:endParaRPr lang="zh-CN" altLang="zh-CN" dirty="0"/>
          </a:p>
        </p:txBody>
      </p:sp>
      <p:sp>
        <p:nvSpPr>
          <p:cNvPr id="134148" name="Text Box 16">
            <a:extLst>
              <a:ext uri="{FF2B5EF4-FFF2-40B4-BE49-F238E27FC236}">
                <a16:creationId xmlns:a16="http://schemas.microsoft.com/office/drawing/2014/main" id="{9806C58D-06EC-4E05-94CB-28EBE4D52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29/ 203</a:t>
            </a:r>
          </a:p>
        </p:txBody>
      </p:sp>
    </p:spTree>
    <p:extLst>
      <p:ext uri="{BB962C8B-B14F-4D97-AF65-F5344CB8AC3E}">
        <p14:creationId xmlns:p14="http://schemas.microsoft.com/office/powerpoint/2010/main" val="3925204388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Rectangle 3">
            <a:extLst>
              <a:ext uri="{FF2B5EF4-FFF2-40B4-BE49-F238E27FC236}">
                <a16:creationId xmlns:a16="http://schemas.microsoft.com/office/drawing/2014/main" id="{1AFE5946-45E8-4DDA-88A9-1716FB966211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210323" y="1410086"/>
            <a:ext cx="8229600" cy="1900237"/>
          </a:xfrm>
        </p:spPr>
        <p:txBody>
          <a:bodyPr/>
          <a:lstStyle/>
          <a:p>
            <a:pPr eaLnBrk="1" hangingPunct="1"/>
            <a:r>
              <a:rPr lang="zh-CN" altLang="zh-CN" dirty="0"/>
              <a:t>&lt;body&gt;元素中有下列元素属性： </a:t>
            </a:r>
          </a:p>
          <a:p>
            <a:pPr lvl="1" eaLnBrk="1" hangingPunct="1"/>
            <a:r>
              <a:rPr lang="zh-CN" altLang="zh-CN" dirty="0"/>
              <a:t>(3)</a:t>
            </a:r>
            <a:r>
              <a:rPr lang="zh-CN" altLang="zh-CN" dirty="0">
                <a:solidFill>
                  <a:srgbClr val="FF3300"/>
                </a:solidFill>
              </a:rPr>
              <a:t>bgproperties=fixed</a:t>
            </a:r>
          </a:p>
          <a:p>
            <a:pPr lvl="2" eaLnBrk="1" hangingPunct="1"/>
            <a:r>
              <a:rPr lang="zh-CN" altLang="zh-CN" dirty="0"/>
              <a:t>bgproperties=fixed使背景图片成水印效果，即图片不随着滚动条的滚动而滚动。</a:t>
            </a:r>
          </a:p>
        </p:txBody>
      </p:sp>
      <p:sp>
        <p:nvSpPr>
          <p:cNvPr id="135172" name="Text Box 16">
            <a:extLst>
              <a:ext uri="{FF2B5EF4-FFF2-40B4-BE49-F238E27FC236}">
                <a16:creationId xmlns:a16="http://schemas.microsoft.com/office/drawing/2014/main" id="{85524063-E8D5-4DF1-9A3D-807F457EB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30/ 203</a:t>
            </a:r>
          </a:p>
        </p:txBody>
      </p:sp>
    </p:spTree>
    <p:extLst>
      <p:ext uri="{BB962C8B-B14F-4D97-AF65-F5344CB8AC3E}">
        <p14:creationId xmlns:p14="http://schemas.microsoft.com/office/powerpoint/2010/main" val="2230883243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5" name="Rectangle 3">
            <a:extLst>
              <a:ext uri="{FF2B5EF4-FFF2-40B4-BE49-F238E27FC236}">
                <a16:creationId xmlns:a16="http://schemas.microsoft.com/office/drawing/2014/main" id="{6E2A5C11-9FFF-4F3E-ACB5-13AB242E1967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290961" y="1600200"/>
            <a:ext cx="7696200" cy="2952750"/>
          </a:xfrm>
        </p:spPr>
        <p:txBody>
          <a:bodyPr/>
          <a:lstStyle/>
          <a:p>
            <a:pPr eaLnBrk="1" hangingPunct="1"/>
            <a:r>
              <a:rPr lang="zh-CN" altLang="zh-CN" dirty="0"/>
              <a:t>&lt;body&gt;元素中有下列元素属性： </a:t>
            </a:r>
          </a:p>
          <a:p>
            <a:pPr lvl="1" eaLnBrk="1" hangingPunct="1"/>
            <a:r>
              <a:rPr lang="zh-CN" altLang="zh-CN" dirty="0"/>
              <a:t>(4)text</a:t>
            </a:r>
          </a:p>
          <a:p>
            <a:pPr lvl="2" eaLnBrk="1" hangingPunct="1"/>
            <a:r>
              <a:rPr lang="zh-CN" altLang="zh-CN" dirty="0"/>
              <a:t>text属性标志HTML文档的正文文字颜色。如：</a:t>
            </a:r>
            <a:r>
              <a:rPr lang="zh-CN" altLang="zh-CN" dirty="0">
                <a:solidFill>
                  <a:srgbClr val="FF3300"/>
                </a:solidFill>
              </a:rPr>
              <a:t>text=“#FF6666”</a:t>
            </a:r>
            <a:r>
              <a:rPr lang="zh-CN" altLang="zh-CN" dirty="0"/>
              <a:t>。Text元素定义的颜色将应用于整篇文档。</a:t>
            </a:r>
          </a:p>
        </p:txBody>
      </p:sp>
      <p:sp>
        <p:nvSpPr>
          <p:cNvPr id="136196" name="Text Box 16">
            <a:extLst>
              <a:ext uri="{FF2B5EF4-FFF2-40B4-BE49-F238E27FC236}">
                <a16:creationId xmlns:a16="http://schemas.microsoft.com/office/drawing/2014/main" id="{539EDF95-DBAB-4221-AEF4-297827BA6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31/ 203</a:t>
            </a:r>
          </a:p>
        </p:txBody>
      </p:sp>
    </p:spTree>
    <p:extLst>
      <p:ext uri="{BB962C8B-B14F-4D97-AF65-F5344CB8AC3E}">
        <p14:creationId xmlns:p14="http://schemas.microsoft.com/office/powerpoint/2010/main" val="1074011932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9" name="内容占位符 2">
            <a:extLst>
              <a:ext uri="{FF2B5EF4-FFF2-40B4-BE49-F238E27FC236}">
                <a16:creationId xmlns:a16="http://schemas.microsoft.com/office/drawing/2014/main" id="{94AC24E7-058A-4142-B55C-2A0714A63CF2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1127465" y="936424"/>
            <a:ext cx="6337300" cy="1944687"/>
          </a:xfrm>
        </p:spPr>
        <p:txBody>
          <a:bodyPr/>
          <a:lstStyle/>
          <a:p>
            <a:pPr indent="0"/>
            <a:r>
              <a:rPr lang="zh-CN" altLang="zh-CN" dirty="0"/>
              <a:t>基本语法</a:t>
            </a:r>
          </a:p>
          <a:p>
            <a:pPr indent="0">
              <a:buNone/>
            </a:pPr>
            <a:r>
              <a:rPr lang="zh-CN" altLang="zh-CN" dirty="0"/>
              <a:t>&lt;body topmargin=value leftmargin=value rightmargin=value</a:t>
            </a:r>
          </a:p>
          <a:p>
            <a:pPr indent="0">
              <a:buNone/>
            </a:pPr>
            <a:r>
              <a:rPr lang="zh-CN" altLang="zh-CN" dirty="0"/>
              <a:t> bottomnargin=value&gt;</a:t>
            </a:r>
            <a:r>
              <a:rPr lang="zh-CN" altLang="zh-CN" sz="2400" dirty="0"/>
              <a:t>	</a:t>
            </a:r>
          </a:p>
          <a:p>
            <a:pPr indent="0"/>
            <a:endParaRPr lang="zh-CN" altLang="zh-CN" sz="2400" dirty="0"/>
          </a:p>
        </p:txBody>
      </p:sp>
      <p:sp>
        <p:nvSpPr>
          <p:cNvPr id="137220" name="Text Box 16">
            <a:extLst>
              <a:ext uri="{FF2B5EF4-FFF2-40B4-BE49-F238E27FC236}">
                <a16:creationId xmlns:a16="http://schemas.microsoft.com/office/drawing/2014/main" id="{E870B8DD-3D3D-43B1-B3D5-FA63783B4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32/ 203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E153E1-CA95-4C92-893D-BD73433FE4FE}"/>
              </a:ext>
            </a:extLst>
          </p:cNvPr>
          <p:cNvSpPr txBox="1">
            <a:spLocks noChangeArrowheads="1"/>
          </p:cNvSpPr>
          <p:nvPr/>
        </p:nvSpPr>
        <p:spPr>
          <a:xfrm>
            <a:off x="1230606" y="3098137"/>
            <a:ext cx="7321550" cy="29876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dirty="0"/>
              <a:t>通过设置topmargin/leftmargin/rightmargin/bottomnargin不同的属性值来设置显示内容与浏览器的距离：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zh-CN" dirty="0">
                <a:sym typeface="Wingdings" panose="05000000000000000000" pitchFamily="2" charset="2"/>
              </a:rPr>
              <a:t></a:t>
            </a:r>
            <a:r>
              <a:rPr lang="zh-CN" altLang="zh-CN" dirty="0"/>
              <a:t>  topmargin设置到顶端的距离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zh-CN" dirty="0">
                <a:sym typeface="Wingdings" panose="05000000000000000000" pitchFamily="2" charset="2"/>
              </a:rPr>
              <a:t></a:t>
            </a:r>
            <a:r>
              <a:rPr lang="zh-CN" altLang="zh-CN" dirty="0"/>
              <a:t>  leftmargin设置到左边的距离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zh-CN" dirty="0">
                <a:sym typeface="Wingdings" panose="05000000000000000000" pitchFamily="2" charset="2"/>
              </a:rPr>
              <a:t></a:t>
            </a:r>
            <a:r>
              <a:rPr lang="zh-CN" altLang="zh-CN" dirty="0"/>
              <a:t>  rightmargin设置到右边的距离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zh-CN" dirty="0">
                <a:sym typeface="Wingdings" panose="05000000000000000000" pitchFamily="2" charset="2"/>
              </a:rPr>
              <a:t></a:t>
            </a:r>
            <a:r>
              <a:rPr lang="zh-CN" altLang="zh-CN" dirty="0"/>
              <a:t>  bottommargin设置到底边的距离。</a:t>
            </a:r>
          </a:p>
          <a:p>
            <a:endParaRPr lang="zh-CN" altLang="zh-CN" sz="2200" dirty="0"/>
          </a:p>
        </p:txBody>
      </p:sp>
    </p:spTree>
    <p:extLst>
      <p:ext uri="{BB962C8B-B14F-4D97-AF65-F5344CB8AC3E}">
        <p14:creationId xmlns:p14="http://schemas.microsoft.com/office/powerpoint/2010/main" val="796732342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7" name="内容占位符 4" descr="3.jpg">
            <a:extLst>
              <a:ext uri="{FF2B5EF4-FFF2-40B4-BE49-F238E27FC236}">
                <a16:creationId xmlns:a16="http://schemas.microsoft.com/office/drawing/2014/main" id="{99A8AE15-AC12-428B-9A9A-2ED89216050B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6043" y="916619"/>
            <a:ext cx="7454900" cy="4105275"/>
          </a:xfrm>
          <a:noFill/>
        </p:spPr>
      </p:pic>
      <p:sp>
        <p:nvSpPr>
          <p:cNvPr id="139268" name="Text Box 16">
            <a:extLst>
              <a:ext uri="{FF2B5EF4-FFF2-40B4-BE49-F238E27FC236}">
                <a16:creationId xmlns:a16="http://schemas.microsoft.com/office/drawing/2014/main" id="{FBDE629D-58AD-4456-B16D-B6EC957F06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34/ 203</a:t>
            </a:r>
          </a:p>
        </p:txBody>
      </p:sp>
    </p:spTree>
    <p:extLst>
      <p:ext uri="{BB962C8B-B14F-4D97-AF65-F5344CB8AC3E}">
        <p14:creationId xmlns:p14="http://schemas.microsoft.com/office/powerpoint/2010/main" val="2087832108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>
            <a:extLst>
              <a:ext uri="{FF2B5EF4-FFF2-40B4-BE49-F238E27FC236}">
                <a16:creationId xmlns:a16="http://schemas.microsoft.com/office/drawing/2014/main" id="{2C0E6A3D-0AB8-4F77-B9BC-2C77486EBE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HTML </a:t>
            </a:r>
            <a:r>
              <a:rPr lang="zh-CN" altLang="en-US"/>
              <a:t>标题</a:t>
            </a:r>
          </a:p>
        </p:txBody>
      </p:sp>
      <p:sp>
        <p:nvSpPr>
          <p:cNvPr id="19459" name="内容占位符 2">
            <a:extLst>
              <a:ext uri="{FF2B5EF4-FFF2-40B4-BE49-F238E27FC236}">
                <a16:creationId xmlns:a16="http://schemas.microsoft.com/office/drawing/2014/main" id="{396ED4D1-9388-498A-B85F-AA6B844AE14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zh-CN" altLang="en-US" sz="2500"/>
              <a:t>标题（</a:t>
            </a:r>
            <a:r>
              <a:rPr lang="en-US" altLang="zh-CN" sz="2500"/>
              <a:t>Heading</a:t>
            </a:r>
            <a:r>
              <a:rPr lang="zh-CN" altLang="en-US" sz="2500"/>
              <a:t>）是通过 </a:t>
            </a:r>
            <a:r>
              <a:rPr lang="en-US" altLang="zh-CN" sz="2500"/>
              <a:t>&lt;h1&gt; - &lt;h6&gt; </a:t>
            </a:r>
            <a:r>
              <a:rPr lang="zh-CN" altLang="en-US" sz="2500"/>
              <a:t>等标签进行定义的。</a:t>
            </a:r>
          </a:p>
          <a:p>
            <a:r>
              <a:rPr lang="en-US" altLang="zh-CN" sz="2500"/>
              <a:t>&lt;h1&gt; </a:t>
            </a:r>
            <a:r>
              <a:rPr lang="zh-CN" altLang="en-US" sz="2500"/>
              <a:t>定义最大的标题。</a:t>
            </a:r>
            <a:r>
              <a:rPr lang="en-US" altLang="zh-CN" sz="2500"/>
              <a:t>&lt;h6&gt; </a:t>
            </a:r>
            <a:r>
              <a:rPr lang="zh-CN" altLang="en-US" sz="2500"/>
              <a:t>定义最小的标题。</a:t>
            </a:r>
          </a:p>
          <a:p>
            <a:r>
              <a:rPr lang="zh-CN" altLang="en-US" sz="2500"/>
              <a:t>浏览器会自动地在标题的前后添加空行。默认情况下，</a:t>
            </a:r>
            <a:r>
              <a:rPr lang="en-US" altLang="zh-CN" sz="2500"/>
              <a:t>HTML </a:t>
            </a:r>
            <a:r>
              <a:rPr lang="zh-CN" altLang="en-US" sz="2500"/>
              <a:t>会自动地在块级元素前后添加一个额外的空行，比如段落、标题元素前后。</a:t>
            </a:r>
          </a:p>
          <a:p>
            <a:r>
              <a:rPr lang="zh-CN" altLang="en-US" sz="2500"/>
              <a:t>应该将 </a:t>
            </a:r>
            <a:r>
              <a:rPr lang="en-US" altLang="zh-CN" sz="2500"/>
              <a:t>h1 </a:t>
            </a:r>
            <a:r>
              <a:rPr lang="zh-CN" altLang="en-US" sz="2500"/>
              <a:t>用作主标题（最重要的），其后是 </a:t>
            </a:r>
            <a:r>
              <a:rPr lang="en-US" altLang="zh-CN" sz="2500"/>
              <a:t>h2</a:t>
            </a:r>
            <a:r>
              <a:rPr lang="zh-CN" altLang="en-US" sz="2500"/>
              <a:t>（次重要的），再其次是 </a:t>
            </a:r>
            <a:r>
              <a:rPr lang="en-US" altLang="zh-CN" sz="2500"/>
              <a:t>h3</a:t>
            </a:r>
            <a:r>
              <a:rPr lang="zh-CN" altLang="en-US" sz="2500"/>
              <a:t>，以此类推。</a:t>
            </a:r>
          </a:p>
        </p:txBody>
      </p:sp>
    </p:spTree>
    <p:extLst>
      <p:ext uri="{BB962C8B-B14F-4D97-AF65-F5344CB8AC3E}">
        <p14:creationId xmlns:p14="http://schemas.microsoft.com/office/powerpoint/2010/main" val="653911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>
            <a:extLst>
              <a:ext uri="{FF2B5EF4-FFF2-40B4-BE49-F238E27FC236}">
                <a16:creationId xmlns:a16="http://schemas.microsoft.com/office/drawing/2014/main" id="{A741AA7C-44F5-4552-B801-23B0B90F08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HTML </a:t>
            </a:r>
            <a:r>
              <a:rPr lang="zh-CN" altLang="en-US"/>
              <a:t>段落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6F29A2-8096-49EC-929A-90D9F15C5C8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段落是通过 </a:t>
            </a:r>
            <a:r>
              <a:rPr lang="en-US" altLang="zh-CN" dirty="0"/>
              <a:t>&lt;p&gt; </a:t>
            </a:r>
            <a:r>
              <a:rPr lang="zh-CN" altLang="en-US" dirty="0"/>
              <a:t>标签定义的。</a:t>
            </a:r>
            <a:endParaRPr lang="en-US" altLang="zh-CN" dirty="0"/>
          </a:p>
          <a:p>
            <a:pPr marL="0" indent="0">
              <a:buNone/>
              <a:defRPr/>
            </a:pPr>
            <a:r>
              <a:rPr lang="zh-CN" altLang="en-US" dirty="0"/>
              <a:t>浏览器会自动地在段落的前后添加空行。（</a:t>
            </a:r>
            <a:r>
              <a:rPr lang="en-US" altLang="zh-CN" dirty="0"/>
              <a:t>&lt;p&gt; </a:t>
            </a:r>
            <a:r>
              <a:rPr lang="zh-CN" altLang="en-US" dirty="0"/>
              <a:t>是块级元素）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HTML </a:t>
            </a:r>
            <a:r>
              <a:rPr lang="zh-CN" altLang="en-US" dirty="0"/>
              <a:t>折行</a:t>
            </a:r>
            <a:endParaRPr lang="en-US" altLang="zh-CN" dirty="0"/>
          </a:p>
          <a:p>
            <a:pPr marL="0" indent="0">
              <a:buNone/>
              <a:defRPr/>
            </a:pPr>
            <a:r>
              <a:rPr lang="zh-CN" altLang="en-US" sz="2500" dirty="0"/>
              <a:t>使用 </a:t>
            </a:r>
            <a:r>
              <a:rPr lang="en-US" altLang="zh-CN" sz="2500" dirty="0"/>
              <a:t>&lt;</a:t>
            </a:r>
            <a:r>
              <a:rPr lang="en-US" altLang="zh-CN" sz="2500" dirty="0" err="1"/>
              <a:t>br</a:t>
            </a:r>
            <a:r>
              <a:rPr lang="en-US" altLang="zh-CN" sz="2500" dirty="0"/>
              <a:t> /&gt;</a:t>
            </a:r>
          </a:p>
          <a:p>
            <a:pPr marL="0" indent="0">
              <a:buNone/>
              <a:defRPr/>
            </a:pPr>
            <a:r>
              <a:rPr lang="en-US" altLang="zh-CN" sz="2500" dirty="0"/>
              <a:t>&lt;p&gt;This is&lt;</a:t>
            </a:r>
            <a:r>
              <a:rPr lang="en-US" altLang="zh-CN" sz="2500" dirty="0" err="1"/>
              <a:t>br</a:t>
            </a:r>
            <a:r>
              <a:rPr lang="en-US" altLang="zh-CN" sz="2500" dirty="0"/>
              <a:t> /&gt;a </a:t>
            </a:r>
            <a:r>
              <a:rPr lang="en-US" altLang="zh-CN" sz="2500" dirty="0" err="1"/>
              <a:t>para</a:t>
            </a:r>
            <a:r>
              <a:rPr lang="en-US" altLang="zh-CN" sz="2500" dirty="0"/>
              <a:t>&lt;</a:t>
            </a:r>
            <a:r>
              <a:rPr lang="en-US" altLang="zh-CN" sz="2500" dirty="0" err="1"/>
              <a:t>br</a:t>
            </a:r>
            <a:r>
              <a:rPr lang="en-US" altLang="zh-CN" sz="2500" dirty="0"/>
              <a:t> /&gt;graph with line breaks&lt;/p&gt;</a:t>
            </a:r>
          </a:p>
          <a:p>
            <a:pPr marL="0" indent="0">
              <a:buNone/>
              <a:defRPr/>
            </a:pPr>
            <a:r>
              <a:rPr lang="en-US" altLang="zh-CN" sz="2500" dirty="0"/>
              <a:t>&lt;</a:t>
            </a:r>
            <a:r>
              <a:rPr lang="en-US" altLang="zh-CN" sz="2500" dirty="0" err="1"/>
              <a:t>br</a:t>
            </a:r>
            <a:r>
              <a:rPr lang="en-US" altLang="zh-CN" sz="2500" dirty="0"/>
              <a:t> /&gt; </a:t>
            </a:r>
            <a:r>
              <a:rPr lang="zh-CN" altLang="en-US" sz="2500" dirty="0"/>
              <a:t>元素是一个空的 </a:t>
            </a:r>
            <a:r>
              <a:rPr lang="en-US" altLang="zh-CN" sz="2500" dirty="0"/>
              <a:t>HTML </a:t>
            </a:r>
            <a:r>
              <a:rPr lang="zh-CN" altLang="en-US" sz="2500" dirty="0"/>
              <a:t>元素。由于关闭标签没有任何意义，因此它没有结束标签。</a:t>
            </a:r>
            <a:endParaRPr lang="en-US" altLang="zh-CN" sz="2500" dirty="0"/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>
            <a:extLst>
              <a:ext uri="{FF2B5EF4-FFF2-40B4-BE49-F238E27FC236}">
                <a16:creationId xmlns:a16="http://schemas.microsoft.com/office/drawing/2014/main" id="{16665F46-0FC3-47D1-B014-88AD8BE7C8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</a:t>
            </a:r>
            <a:r>
              <a:rPr lang="zh-CN" altLang="en-US" b="1"/>
              <a:t>文本格式化</a:t>
            </a:r>
            <a:endParaRPr lang="zh-CN" altLang="en-US"/>
          </a:p>
        </p:txBody>
      </p:sp>
      <p:sp>
        <p:nvSpPr>
          <p:cNvPr id="22531" name="内容占位符 2">
            <a:extLst>
              <a:ext uri="{FF2B5EF4-FFF2-40B4-BE49-F238E27FC236}">
                <a16:creationId xmlns:a16="http://schemas.microsoft.com/office/drawing/2014/main" id="{8148D4E8-9D82-4828-BBEF-888EFCC48A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6229" y="1253331"/>
            <a:ext cx="10515600" cy="4351338"/>
          </a:xfrm>
        </p:spPr>
        <p:txBody>
          <a:bodyPr/>
          <a:lstStyle/>
          <a:p>
            <a:r>
              <a:rPr lang="en-US" altLang="zh-CN" sz="2500" dirty="0"/>
              <a:t>&lt;b&gt; </a:t>
            </a:r>
            <a:r>
              <a:rPr lang="zh-CN" altLang="en-US" sz="2500" dirty="0"/>
              <a:t>定义粗体文本</a:t>
            </a:r>
            <a:endParaRPr lang="en-US" altLang="zh-CN" sz="2500" dirty="0"/>
          </a:p>
          <a:p>
            <a:r>
              <a:rPr lang="en-US" altLang="zh-CN" sz="2500" dirty="0"/>
              <a:t>&lt;</a:t>
            </a:r>
            <a:r>
              <a:rPr lang="en-US" altLang="zh-CN" sz="2500" dirty="0" err="1"/>
              <a:t>em</a:t>
            </a:r>
            <a:r>
              <a:rPr lang="en-US" altLang="zh-CN" sz="2500" dirty="0"/>
              <a:t>&gt; </a:t>
            </a:r>
            <a:r>
              <a:rPr lang="zh-CN" altLang="en-US" sz="2500" dirty="0"/>
              <a:t>定义着重文字</a:t>
            </a:r>
            <a:endParaRPr lang="en-US" altLang="zh-CN" sz="2500" dirty="0"/>
          </a:p>
          <a:p>
            <a:r>
              <a:rPr lang="en-US" altLang="zh-CN" sz="2500" dirty="0"/>
              <a:t>&lt;</a:t>
            </a:r>
            <a:r>
              <a:rPr lang="en-US" altLang="zh-CN" sz="2500" dirty="0" err="1"/>
              <a:t>i</a:t>
            </a:r>
            <a:r>
              <a:rPr lang="en-US" altLang="zh-CN" sz="2500" dirty="0"/>
              <a:t>&gt; </a:t>
            </a:r>
            <a:r>
              <a:rPr lang="zh-CN" altLang="en-US" sz="2500" dirty="0"/>
              <a:t>定义斜体字</a:t>
            </a:r>
            <a:endParaRPr lang="en-US" altLang="zh-CN" sz="2500" dirty="0"/>
          </a:p>
          <a:p>
            <a:r>
              <a:rPr lang="en-US" altLang="zh-CN" sz="2500" dirty="0"/>
              <a:t>&lt;small&gt; </a:t>
            </a:r>
            <a:r>
              <a:rPr lang="zh-CN" altLang="en-US" sz="2500" dirty="0"/>
              <a:t>定义小号字</a:t>
            </a:r>
            <a:endParaRPr lang="en-US" altLang="zh-CN" sz="2500" dirty="0"/>
          </a:p>
          <a:p>
            <a:r>
              <a:rPr lang="en-US" altLang="zh-CN" sz="2500" dirty="0"/>
              <a:t>&lt;strong&gt; </a:t>
            </a:r>
            <a:r>
              <a:rPr lang="zh-CN" altLang="en-US" sz="2500" dirty="0"/>
              <a:t>定义加重语气</a:t>
            </a:r>
            <a:endParaRPr lang="en-US" altLang="zh-CN" sz="2500" dirty="0"/>
          </a:p>
          <a:p>
            <a:r>
              <a:rPr lang="en-US" altLang="zh-CN" sz="2500" dirty="0"/>
              <a:t>&lt;sub&gt; </a:t>
            </a:r>
            <a:r>
              <a:rPr lang="zh-CN" altLang="en-US" sz="2500" dirty="0"/>
              <a:t>定义下标字</a:t>
            </a:r>
            <a:endParaRPr lang="en-US" altLang="zh-CN" sz="2500" dirty="0"/>
          </a:p>
          <a:p>
            <a:r>
              <a:rPr lang="en-US" altLang="zh-CN" sz="2500" dirty="0"/>
              <a:t>&lt;sup&gt; </a:t>
            </a:r>
            <a:r>
              <a:rPr lang="zh-CN" altLang="en-US" sz="2500" dirty="0"/>
              <a:t>定义上标字</a:t>
            </a:r>
            <a:endParaRPr lang="en-US" altLang="zh-CN" sz="2500" dirty="0"/>
          </a:p>
          <a:p>
            <a:r>
              <a:rPr lang="en-US" altLang="zh-CN" sz="2500" dirty="0"/>
              <a:t>&lt;ins&gt; </a:t>
            </a:r>
            <a:r>
              <a:rPr lang="zh-CN" altLang="en-US" sz="2500" dirty="0"/>
              <a:t>定义插入字</a:t>
            </a:r>
            <a:endParaRPr lang="en-US" altLang="zh-CN" sz="2500" dirty="0"/>
          </a:p>
          <a:p>
            <a:r>
              <a:rPr lang="en-US" altLang="zh-CN" sz="2500" dirty="0"/>
              <a:t>&lt;del&gt;</a:t>
            </a:r>
            <a:r>
              <a:rPr lang="zh-CN" altLang="en-US" sz="2500" dirty="0"/>
              <a:t>定义删除字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>
            <a:extLst>
              <a:ext uri="{FF2B5EF4-FFF2-40B4-BE49-F238E27FC236}">
                <a16:creationId xmlns:a16="http://schemas.microsoft.com/office/drawing/2014/main" id="{60320A93-C5F4-4A5B-84CD-20ABFD01549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"</a:t>
            </a:r>
            <a:r>
              <a:rPr lang="zh-CN" altLang="en-US" b="1"/>
              <a:t>计算机输出</a:t>
            </a:r>
            <a:r>
              <a:rPr lang="en-US" altLang="zh-CN" b="1"/>
              <a:t>" </a:t>
            </a:r>
            <a:r>
              <a:rPr lang="zh-CN" altLang="en-US" b="1"/>
              <a:t>标签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3DEF9D-215B-4F99-9C55-86E0598EA7B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&lt;code&gt;</a:t>
            </a:r>
            <a:r>
              <a:rPr lang="zh-CN" altLang="en-US" dirty="0"/>
              <a:t>定义计算机代码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&lt;</a:t>
            </a:r>
            <a:r>
              <a:rPr lang="en-US" altLang="zh-CN" dirty="0" err="1"/>
              <a:t>kbd</a:t>
            </a:r>
            <a:r>
              <a:rPr lang="en-US" altLang="zh-CN" dirty="0"/>
              <a:t>&gt;</a:t>
            </a:r>
            <a:r>
              <a:rPr lang="zh-CN" altLang="en-US" dirty="0"/>
              <a:t>定义键盘码（已废弃）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&lt;</a:t>
            </a:r>
            <a:r>
              <a:rPr lang="en-US" altLang="zh-CN" dirty="0" err="1"/>
              <a:t>samp</a:t>
            </a:r>
            <a:r>
              <a:rPr lang="en-US" altLang="zh-CN" dirty="0"/>
              <a:t>&gt;</a:t>
            </a:r>
            <a:r>
              <a:rPr lang="zh-CN" altLang="en-US" dirty="0"/>
              <a:t>定义计算机代码样本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&lt;</a:t>
            </a:r>
            <a:r>
              <a:rPr lang="en-US" altLang="zh-CN" dirty="0" err="1"/>
              <a:t>var</a:t>
            </a:r>
            <a:r>
              <a:rPr lang="en-US" altLang="zh-CN" dirty="0"/>
              <a:t>&gt;</a:t>
            </a:r>
            <a:r>
              <a:rPr lang="zh-CN" altLang="en-US" dirty="0"/>
              <a:t>定义变量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&lt;pre&gt;</a:t>
            </a:r>
            <a:r>
              <a:rPr lang="zh-CN" altLang="en-US" dirty="0"/>
              <a:t>定义</a:t>
            </a:r>
            <a:endParaRPr lang="en-US" altLang="zh-CN" dirty="0"/>
          </a:p>
          <a:p>
            <a:pPr marL="0" indent="0">
              <a:buNone/>
              <a:defRPr/>
            </a:pPr>
            <a:r>
              <a:rPr lang="zh-CN" altLang="en-US" sz="2500" dirty="0"/>
              <a:t>被包围在 </a:t>
            </a:r>
            <a:r>
              <a:rPr lang="en-US" altLang="zh-CN" sz="2500" dirty="0"/>
              <a:t>&lt;pre&gt; </a:t>
            </a:r>
            <a:r>
              <a:rPr lang="zh-CN" altLang="en-US" sz="2500" dirty="0"/>
              <a:t>标签 元素中的文本通常会保留空格和换行符。而文本也会呈现为等宽字体。预格式文本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>
            <a:extLst>
              <a:ext uri="{FF2B5EF4-FFF2-40B4-BE49-F238E27FC236}">
                <a16:creationId xmlns:a16="http://schemas.microsoft.com/office/drawing/2014/main" id="{579CA360-A5AA-47F7-AAF3-1BBA84DF64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>
                <a:solidFill>
                  <a:schemeClr val="tx1"/>
                </a:solidFill>
              </a:rPr>
              <a:t>HTML </a:t>
            </a:r>
            <a:r>
              <a:rPr lang="zh-CN" altLang="en-US">
                <a:solidFill>
                  <a:schemeClr val="tx1"/>
                </a:solidFill>
              </a:rPr>
              <a:t>标签</a:t>
            </a:r>
          </a:p>
        </p:txBody>
      </p:sp>
      <p:sp>
        <p:nvSpPr>
          <p:cNvPr id="5123" name="内容占位符 2">
            <a:extLst>
              <a:ext uri="{FF2B5EF4-FFF2-40B4-BE49-F238E27FC236}">
                <a16:creationId xmlns:a16="http://schemas.microsoft.com/office/drawing/2014/main" id="{C69868C6-35A1-4275-9153-92CA3F600E0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eaLnBrk="1" hangingPunct="1"/>
            <a:r>
              <a:rPr lang="en-US" altLang="zh-CN" sz="2700" dirty="0"/>
              <a:t>HTML </a:t>
            </a:r>
            <a:r>
              <a:rPr lang="zh-CN" altLang="en-US" sz="2700" dirty="0"/>
              <a:t>标记标签通常被称为 </a:t>
            </a:r>
            <a:r>
              <a:rPr lang="en-US" altLang="zh-CN" sz="2700" dirty="0"/>
              <a:t>HTML </a:t>
            </a:r>
            <a:r>
              <a:rPr lang="zh-CN" altLang="en-US" sz="2700" dirty="0"/>
              <a:t>标签 </a:t>
            </a:r>
            <a:r>
              <a:rPr lang="en-US" altLang="zh-CN" sz="2700" dirty="0"/>
              <a:t>(HTML tag)</a:t>
            </a:r>
            <a:r>
              <a:rPr lang="zh-CN" altLang="en-US" sz="2700" dirty="0"/>
              <a:t>。</a:t>
            </a:r>
          </a:p>
          <a:p>
            <a:pPr eaLnBrk="1" hangingPunct="1"/>
            <a:r>
              <a:rPr lang="en-US" altLang="zh-CN" sz="2700" dirty="0"/>
              <a:t>HTML </a:t>
            </a:r>
            <a:r>
              <a:rPr lang="zh-CN" altLang="en-US" sz="2700" dirty="0"/>
              <a:t>标签是由</a:t>
            </a:r>
            <a:r>
              <a:rPr lang="zh-CN" altLang="en-US" sz="2700" b="1" dirty="0"/>
              <a:t>尖括号</a:t>
            </a:r>
            <a:r>
              <a:rPr lang="zh-CN" altLang="en-US" sz="2700" dirty="0"/>
              <a:t>包围的关键词，比如 </a:t>
            </a:r>
            <a:r>
              <a:rPr lang="en-US" altLang="zh-CN" sz="2700" dirty="0"/>
              <a:t>&lt;html&gt;</a:t>
            </a:r>
          </a:p>
          <a:p>
            <a:pPr eaLnBrk="1" hangingPunct="1"/>
            <a:r>
              <a:rPr lang="en-US" altLang="zh-CN" sz="2700" dirty="0"/>
              <a:t>HTML </a:t>
            </a:r>
            <a:r>
              <a:rPr lang="zh-CN" altLang="en-US" sz="2700" dirty="0"/>
              <a:t>标签通常是</a:t>
            </a:r>
            <a:r>
              <a:rPr lang="zh-CN" altLang="en-US" sz="2700" b="1" dirty="0"/>
              <a:t>成对出现</a:t>
            </a:r>
            <a:r>
              <a:rPr lang="zh-CN" altLang="en-US" sz="2700" dirty="0"/>
              <a:t>的，比如 </a:t>
            </a:r>
            <a:r>
              <a:rPr lang="en-US" altLang="zh-CN" sz="2700" dirty="0"/>
              <a:t>&lt;b&gt; </a:t>
            </a:r>
            <a:r>
              <a:rPr lang="zh-CN" altLang="en-US" sz="2700" dirty="0"/>
              <a:t>和 </a:t>
            </a:r>
            <a:r>
              <a:rPr lang="en-US" altLang="zh-CN" sz="2700" dirty="0"/>
              <a:t>&lt;/b&gt;</a:t>
            </a:r>
          </a:p>
          <a:p>
            <a:pPr eaLnBrk="1" hangingPunct="1"/>
            <a:r>
              <a:rPr lang="zh-CN" altLang="en-US" sz="2700" dirty="0"/>
              <a:t>标签对中的第一个标签是</a:t>
            </a:r>
            <a:r>
              <a:rPr lang="zh-CN" altLang="en-US" sz="2700" b="1" dirty="0"/>
              <a:t>开始标签</a:t>
            </a:r>
            <a:r>
              <a:rPr lang="zh-CN" altLang="en-US" sz="2700" dirty="0"/>
              <a:t>，第二个标签是</a:t>
            </a:r>
            <a:r>
              <a:rPr lang="zh-CN" altLang="en-US" sz="2700" b="1" dirty="0"/>
              <a:t>结束标签</a:t>
            </a:r>
            <a:endParaRPr lang="en-US" altLang="zh-CN" sz="2700" b="1" dirty="0"/>
          </a:p>
          <a:p>
            <a:pPr eaLnBrk="1" hangingPunct="1"/>
            <a:r>
              <a:rPr lang="en-US" altLang="zh-CN" dirty="0"/>
              <a:t>&lt;</a:t>
            </a:r>
            <a:r>
              <a:rPr lang="zh-CN" altLang="en-US" dirty="0"/>
              <a:t>标签</a:t>
            </a:r>
            <a:r>
              <a:rPr lang="en-US" altLang="zh-CN" dirty="0"/>
              <a:t>&gt;</a:t>
            </a:r>
            <a:r>
              <a:rPr lang="zh-CN" altLang="en-US" dirty="0"/>
              <a:t>内容</a:t>
            </a:r>
            <a:r>
              <a:rPr lang="en-US" altLang="zh-CN" dirty="0"/>
              <a:t>&lt;/</a:t>
            </a:r>
            <a:r>
              <a:rPr lang="zh-CN" altLang="en-US" dirty="0"/>
              <a:t>标签</a:t>
            </a:r>
            <a:r>
              <a:rPr lang="en-US" altLang="zh-CN" dirty="0"/>
              <a:t>&gt;</a:t>
            </a:r>
            <a:endParaRPr lang="zh-CN" altLang="en-US" sz="27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>
            <a:extLst>
              <a:ext uri="{FF2B5EF4-FFF2-40B4-BE49-F238E27FC236}">
                <a16:creationId xmlns:a16="http://schemas.microsoft.com/office/drawing/2014/main" id="{ED64E1AD-4869-484D-A03D-16998CE889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</a:t>
            </a:r>
            <a:r>
              <a:rPr lang="zh-CN" altLang="en-US" b="1"/>
              <a:t>引文</a:t>
            </a:r>
            <a:r>
              <a:rPr lang="en-US" altLang="zh-CN" b="1"/>
              <a:t>, </a:t>
            </a:r>
            <a:r>
              <a:rPr lang="zh-CN" altLang="en-US" b="1"/>
              <a:t>引用</a:t>
            </a:r>
            <a:r>
              <a:rPr lang="en-US" altLang="zh-CN" b="1"/>
              <a:t>, </a:t>
            </a:r>
            <a:r>
              <a:rPr lang="zh-CN" altLang="en-US" b="1"/>
              <a:t>及标签定义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B72403-5E50-4669-B9ED-A289CFA94F0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zh-CN" sz="2000" dirty="0"/>
              <a:t>&lt;</a:t>
            </a:r>
            <a:r>
              <a:rPr lang="en-US" altLang="zh-CN" sz="2000" dirty="0" err="1"/>
              <a:t>abbr</a:t>
            </a:r>
            <a:r>
              <a:rPr lang="en-US" altLang="zh-CN" sz="2000" dirty="0"/>
              <a:t>&gt;</a:t>
            </a:r>
            <a:r>
              <a:rPr lang="zh-CN" altLang="en-US" sz="2000" dirty="0"/>
              <a:t>定义缩写</a:t>
            </a:r>
            <a:endParaRPr lang="en-US" altLang="zh-CN" sz="2000" dirty="0"/>
          </a:p>
          <a:p>
            <a:pPr marL="0" indent="0">
              <a:buNone/>
              <a:defRPr/>
            </a:pPr>
            <a:r>
              <a:rPr lang="en-US" altLang="zh-CN" sz="1800" dirty="0"/>
              <a:t>The&lt;</a:t>
            </a:r>
            <a:r>
              <a:rPr lang="en-US" altLang="zh-CN" sz="1800" dirty="0" err="1"/>
              <a:t>abbr</a:t>
            </a:r>
            <a:r>
              <a:rPr lang="en-US" altLang="zh-CN" sz="1800" dirty="0"/>
              <a:t> title="World Health Organization"&gt;WHO&lt;/</a:t>
            </a:r>
            <a:r>
              <a:rPr lang="en-US" altLang="zh-CN" sz="1800" dirty="0" err="1"/>
              <a:t>abbr</a:t>
            </a:r>
            <a:r>
              <a:rPr lang="en-US" altLang="zh-CN" sz="1800" dirty="0"/>
              <a:t>&gt; was found.</a:t>
            </a:r>
          </a:p>
          <a:p>
            <a:pPr>
              <a:defRPr/>
            </a:pPr>
            <a:r>
              <a:rPr lang="en-US" altLang="zh-CN" sz="2000" dirty="0"/>
              <a:t>&lt;address&gt;</a:t>
            </a:r>
            <a:r>
              <a:rPr lang="zh-CN" altLang="en-US" sz="2000" dirty="0"/>
              <a:t>定义地址（不推荐）</a:t>
            </a:r>
            <a:endParaRPr lang="en-US" altLang="zh-CN" sz="2000" dirty="0"/>
          </a:p>
          <a:p>
            <a:pPr>
              <a:defRPr/>
            </a:pPr>
            <a:r>
              <a:rPr lang="en-US" altLang="zh-CN" sz="2000" dirty="0"/>
              <a:t>&lt;</a:t>
            </a:r>
            <a:r>
              <a:rPr lang="en-US" altLang="zh-CN" sz="2000" dirty="0" err="1"/>
              <a:t>bdo</a:t>
            </a:r>
            <a:r>
              <a:rPr lang="en-US" altLang="zh-CN" sz="2000" dirty="0"/>
              <a:t>&gt;</a:t>
            </a:r>
            <a:r>
              <a:rPr lang="zh-CN" altLang="en-US" sz="2000" dirty="0"/>
              <a:t>定义文字方向</a:t>
            </a:r>
            <a:endParaRPr lang="en-US" altLang="zh-CN" sz="2000" dirty="0"/>
          </a:p>
          <a:p>
            <a:pPr marL="0" indent="0">
              <a:buNone/>
              <a:defRPr/>
            </a:pPr>
            <a:r>
              <a:rPr lang="en-US" altLang="zh-CN" sz="2000" dirty="0"/>
              <a:t>&lt;p&gt;</a:t>
            </a:r>
            <a:r>
              <a:rPr lang="zh-CN" altLang="en-US" sz="2000" dirty="0"/>
              <a:t>该段落文字从左到右显示。</a:t>
            </a:r>
            <a:r>
              <a:rPr lang="en-US" altLang="zh-CN" sz="2000" dirty="0"/>
              <a:t>&lt;/p&gt; &lt;p&gt;&lt;</a:t>
            </a:r>
            <a:r>
              <a:rPr lang="en-US" altLang="zh-CN" sz="2000" dirty="0" err="1"/>
              <a:t>bdo</a:t>
            </a:r>
            <a:r>
              <a:rPr lang="en-US" altLang="zh-CN" sz="2000" dirty="0"/>
              <a:t> </a:t>
            </a:r>
            <a:r>
              <a:rPr lang="en-US" altLang="zh-CN" sz="2000" dirty="0" err="1"/>
              <a:t>dir</a:t>
            </a:r>
            <a:r>
              <a:rPr lang="en-US" altLang="zh-CN" sz="2000" dirty="0"/>
              <a:t>="</a:t>
            </a:r>
            <a:r>
              <a:rPr lang="en-US" altLang="zh-CN" sz="2000" dirty="0" err="1"/>
              <a:t>rtl</a:t>
            </a:r>
            <a:r>
              <a:rPr lang="en-US" altLang="zh-CN" sz="2000" dirty="0"/>
              <a:t>"&gt;</a:t>
            </a:r>
            <a:r>
              <a:rPr lang="zh-CN" altLang="en-US" sz="2000" dirty="0"/>
              <a:t>该段落文字从右到左显示。</a:t>
            </a:r>
            <a:r>
              <a:rPr lang="en-US" altLang="zh-CN" sz="2000" dirty="0"/>
              <a:t>&lt;/</a:t>
            </a:r>
            <a:r>
              <a:rPr lang="en-US" altLang="zh-CN" sz="2000" dirty="0" err="1"/>
              <a:t>bdo</a:t>
            </a:r>
            <a:r>
              <a:rPr lang="en-US" altLang="zh-CN" sz="2000" dirty="0"/>
              <a:t>&gt;&lt;/p&gt;</a:t>
            </a:r>
          </a:p>
          <a:p>
            <a:pPr>
              <a:defRPr/>
            </a:pPr>
            <a:r>
              <a:rPr lang="en-US" altLang="zh-CN" sz="2000" dirty="0"/>
              <a:t>&lt;</a:t>
            </a:r>
            <a:r>
              <a:rPr lang="en-US" altLang="zh-CN" sz="2000" dirty="0" err="1"/>
              <a:t>blockquote</a:t>
            </a:r>
            <a:r>
              <a:rPr lang="en-US" altLang="zh-CN" sz="2000" dirty="0"/>
              <a:t>&gt;</a:t>
            </a:r>
            <a:r>
              <a:rPr lang="zh-CN" altLang="en-US" sz="2000" dirty="0"/>
              <a:t>定义长的引用</a:t>
            </a:r>
            <a:endParaRPr lang="en-US" altLang="zh-CN" sz="2000" dirty="0"/>
          </a:p>
          <a:p>
            <a:pPr>
              <a:defRPr/>
            </a:pPr>
            <a:r>
              <a:rPr lang="en-US" altLang="zh-CN" sz="2000" dirty="0"/>
              <a:t>&lt;q&gt;</a:t>
            </a:r>
            <a:r>
              <a:rPr lang="zh-CN" altLang="en-US" sz="2000" dirty="0"/>
              <a:t>定义短的引用语</a:t>
            </a:r>
            <a:endParaRPr lang="en-US" altLang="zh-CN" sz="2000" dirty="0"/>
          </a:p>
          <a:p>
            <a:pPr marL="0" indent="0" latinLnBrk="1">
              <a:buNone/>
              <a:defRPr/>
            </a:pPr>
            <a:r>
              <a:rPr lang="zh-CN" altLang="en-US" sz="2000" dirty="0"/>
              <a:t>定义一个短的引用。浏览器经常会在这种引用的周围插入引号。</a:t>
            </a:r>
            <a:endParaRPr lang="en-US" altLang="zh-CN" sz="2000" dirty="0"/>
          </a:p>
          <a:p>
            <a:pPr latinLnBrk="1">
              <a:defRPr/>
            </a:pPr>
            <a:r>
              <a:rPr lang="en-US" altLang="zh-CN" sz="2000" dirty="0"/>
              <a:t>&lt;cite&gt;</a:t>
            </a:r>
            <a:r>
              <a:rPr lang="zh-CN" altLang="en-US" sz="2000" dirty="0"/>
              <a:t>定义引用、引证</a:t>
            </a:r>
            <a:endParaRPr lang="en-US" altLang="zh-CN" sz="2000" dirty="0"/>
          </a:p>
          <a:p>
            <a:pPr latinLnBrk="1">
              <a:defRPr/>
            </a:pPr>
            <a:r>
              <a:rPr lang="zh-CN" altLang="en-US" sz="2000" dirty="0"/>
              <a:t>标签定义作品（比如书籍、歌曲、电影、电视节目、绘画、雕塑等等）的标题。</a:t>
            </a:r>
            <a:endParaRPr lang="en-US" altLang="zh-CN" sz="2000" dirty="0"/>
          </a:p>
          <a:p>
            <a:pPr latinLnBrk="1">
              <a:defRPr/>
            </a:pPr>
            <a:r>
              <a:rPr lang="en-US" altLang="zh-CN" sz="2000" dirty="0"/>
              <a:t>&lt;</a:t>
            </a:r>
            <a:r>
              <a:rPr lang="en-US" altLang="zh-CN" sz="2000" dirty="0" err="1"/>
              <a:t>dfn</a:t>
            </a:r>
            <a:r>
              <a:rPr lang="en-US" altLang="zh-CN" sz="2000" dirty="0"/>
              <a:t>&gt;</a:t>
            </a:r>
            <a:r>
              <a:rPr lang="zh-CN" altLang="en-US" sz="2000" dirty="0"/>
              <a:t>定义一个定义项目</a:t>
            </a:r>
            <a:endParaRPr lang="en-US" altLang="zh-CN" sz="2000" dirty="0"/>
          </a:p>
          <a:p>
            <a:pPr latinLnBrk="1">
              <a:defRPr/>
            </a:pPr>
            <a:endParaRPr lang="en-US" altLang="zh-CN" dirty="0"/>
          </a:p>
          <a:p>
            <a:pPr latinLnBrk="1">
              <a:defRPr/>
            </a:pPr>
            <a:endParaRPr lang="zh-CN" altLang="en-US" dirty="0"/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>
            <a:extLst>
              <a:ext uri="{FF2B5EF4-FFF2-40B4-BE49-F238E27FC236}">
                <a16:creationId xmlns:a16="http://schemas.microsoft.com/office/drawing/2014/main" id="{27BCA748-F15F-4F58-8DCE-88F4B6943A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HTML </a:t>
            </a:r>
            <a:r>
              <a:rPr lang="zh-CN" altLang="en-US"/>
              <a:t>水平线</a:t>
            </a:r>
          </a:p>
        </p:txBody>
      </p:sp>
      <p:sp>
        <p:nvSpPr>
          <p:cNvPr id="20483" name="内容占位符 2">
            <a:extLst>
              <a:ext uri="{FF2B5EF4-FFF2-40B4-BE49-F238E27FC236}">
                <a16:creationId xmlns:a16="http://schemas.microsoft.com/office/drawing/2014/main" id="{63890334-844D-48FA-B538-71E9A2AC33C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altLang="zh-CN" sz="2500"/>
              <a:t>&lt;hr /&gt; </a:t>
            </a:r>
            <a:r>
              <a:rPr lang="zh-CN" altLang="en-US" sz="2500"/>
              <a:t>标签在 </a:t>
            </a:r>
            <a:r>
              <a:rPr lang="en-US" altLang="zh-CN" sz="2500"/>
              <a:t>HTML </a:t>
            </a:r>
            <a:r>
              <a:rPr lang="zh-CN" altLang="en-US" sz="2500"/>
              <a:t>页面中创建水平线。</a:t>
            </a:r>
          </a:p>
          <a:p>
            <a:r>
              <a:rPr lang="en-US" altLang="zh-CN" sz="2500"/>
              <a:t>hr </a:t>
            </a:r>
            <a:r>
              <a:rPr lang="zh-CN" altLang="en-US" sz="2500"/>
              <a:t>元素可用于分隔内容。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485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>
            <a:extLst>
              <a:ext uri="{FF2B5EF4-FFF2-40B4-BE49-F238E27FC236}">
                <a16:creationId xmlns:a16="http://schemas.microsoft.com/office/drawing/2014/main" id="{974481AF-F62A-4272-9509-2CF57E9EC1B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 dirty="0"/>
              <a:t>HTML </a:t>
            </a:r>
            <a:r>
              <a:rPr lang="zh-CN" altLang="en-US" b="1" dirty="0"/>
              <a:t>链接</a:t>
            </a:r>
            <a:endParaRPr lang="zh-CN" altLang="en-US" dirty="0"/>
          </a:p>
        </p:txBody>
      </p:sp>
      <p:sp>
        <p:nvSpPr>
          <p:cNvPr id="25603" name="内容占位符 2">
            <a:extLst>
              <a:ext uri="{FF2B5EF4-FFF2-40B4-BE49-F238E27FC236}">
                <a16:creationId xmlns:a16="http://schemas.microsoft.com/office/drawing/2014/main" id="{5861DDD9-0A72-4615-B456-804055D7399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9798" y="1488273"/>
            <a:ext cx="10515600" cy="4351338"/>
          </a:xfrm>
        </p:spPr>
        <p:txBody>
          <a:bodyPr/>
          <a:lstStyle/>
          <a:p>
            <a:pPr latinLnBrk="1"/>
            <a:r>
              <a:rPr lang="en-US" altLang="zh-CN" sz="2000" dirty="0"/>
              <a:t>HTML</a:t>
            </a:r>
            <a:r>
              <a:rPr lang="zh-CN" altLang="en-US" sz="2000" dirty="0"/>
              <a:t>使用标签 </a:t>
            </a:r>
            <a:r>
              <a:rPr lang="en-US" altLang="zh-CN" sz="2000" dirty="0"/>
              <a:t>&lt;a&gt;</a:t>
            </a:r>
            <a:r>
              <a:rPr lang="zh-CN" altLang="en-US" sz="2000" dirty="0"/>
              <a:t>来设置超文本链接。</a:t>
            </a:r>
          </a:p>
          <a:p>
            <a:pPr latinLnBrk="1"/>
            <a:r>
              <a:rPr lang="zh-CN" altLang="en-US" sz="2000" dirty="0"/>
              <a:t>超链接可以是一个字，一个词，或者一组词，也可以是一幅图像，您可以点击这些内容来跳转到新的文档或者当前文档中的某个部分。</a:t>
            </a:r>
          </a:p>
          <a:p>
            <a:pPr latinLnBrk="1"/>
            <a:r>
              <a:rPr lang="zh-CN" altLang="en-US" sz="2000" dirty="0"/>
              <a:t>当您把鼠标指针移动到网页中的某个链接上时，箭头会变为一只小手。</a:t>
            </a:r>
          </a:p>
          <a:p>
            <a:pPr latinLnBrk="1"/>
            <a:r>
              <a:rPr lang="zh-CN" altLang="en-US" sz="2000" dirty="0"/>
              <a:t>在标签</a:t>
            </a:r>
            <a:r>
              <a:rPr lang="en-US" altLang="zh-CN" sz="2000" dirty="0"/>
              <a:t>&lt;a&gt; </a:t>
            </a:r>
            <a:r>
              <a:rPr lang="zh-CN" altLang="en-US" sz="2000" dirty="0"/>
              <a:t>中使用了</a:t>
            </a:r>
            <a:r>
              <a:rPr lang="en-US" altLang="zh-CN" sz="2000" dirty="0" err="1"/>
              <a:t>href</a:t>
            </a:r>
            <a:r>
              <a:rPr lang="zh-CN" altLang="en-US" sz="2000" dirty="0"/>
              <a:t>属性来描述链接的地址。</a:t>
            </a:r>
            <a:endParaRPr lang="en-US" altLang="zh-CN" sz="2000" dirty="0"/>
          </a:p>
          <a:p>
            <a:pPr latinLnBrk="1"/>
            <a:r>
              <a:rPr lang="zh-CN" altLang="en-US" sz="2000" dirty="0"/>
              <a:t>可以给文字或图片加链接。</a:t>
            </a:r>
          </a:p>
          <a:p>
            <a:pPr latinLnBrk="1"/>
            <a:r>
              <a:rPr lang="zh-CN" altLang="en-US" sz="2000" dirty="0"/>
              <a:t>默认情况下，链接将以以下形式出现在浏览器中：</a:t>
            </a:r>
          </a:p>
          <a:p>
            <a:pPr latinLnBrk="1"/>
            <a:r>
              <a:rPr lang="zh-CN" altLang="en-US" sz="2000" dirty="0"/>
              <a:t>一个未访问过的链接显示为蓝色字体并带有下划线。</a:t>
            </a:r>
          </a:p>
          <a:p>
            <a:pPr latinLnBrk="1"/>
            <a:r>
              <a:rPr lang="zh-CN" altLang="en-US" sz="2000" dirty="0"/>
              <a:t>访问过的链接显示为紫色并带有下划线。</a:t>
            </a:r>
          </a:p>
          <a:p>
            <a:pPr latinLnBrk="1"/>
            <a:r>
              <a:rPr lang="zh-CN" altLang="en-US" sz="2000" dirty="0"/>
              <a:t>点击链接时，链接显示为红色并带有下划线。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>
            <a:extLst>
              <a:ext uri="{FF2B5EF4-FFF2-40B4-BE49-F238E27FC236}">
                <a16:creationId xmlns:a16="http://schemas.microsoft.com/office/drawing/2014/main" id="{1CFFB204-D7F0-448E-BACE-DE81691906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</a:t>
            </a:r>
            <a:r>
              <a:rPr lang="zh-CN" altLang="en-US" b="1"/>
              <a:t>链接</a:t>
            </a:r>
            <a:endParaRPr lang="zh-CN" altLang="en-US"/>
          </a:p>
        </p:txBody>
      </p:sp>
      <p:sp>
        <p:nvSpPr>
          <p:cNvPr id="26627" name="内容占位符 2">
            <a:extLst>
              <a:ext uri="{FF2B5EF4-FFF2-40B4-BE49-F238E27FC236}">
                <a16:creationId xmlns:a16="http://schemas.microsoft.com/office/drawing/2014/main" id="{78112BE5-C26F-49DB-A828-D1BD9E91032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altLang="zh-CN" b="1"/>
              <a:t>target </a:t>
            </a:r>
            <a:r>
              <a:rPr lang="zh-CN" altLang="en-US" b="1"/>
              <a:t>属性</a:t>
            </a:r>
            <a:endParaRPr lang="en-US" altLang="zh-CN" b="1"/>
          </a:p>
          <a:p>
            <a:r>
              <a:rPr lang="zh-CN" altLang="en-US"/>
              <a:t>使用 </a:t>
            </a:r>
            <a:r>
              <a:rPr lang="en-US" altLang="zh-CN"/>
              <a:t>target </a:t>
            </a:r>
            <a:r>
              <a:rPr lang="zh-CN" altLang="en-US"/>
              <a:t>属性，你可以定义被链接的文档在何处显示。</a:t>
            </a:r>
            <a:endParaRPr lang="en-US" altLang="zh-CN"/>
          </a:p>
          <a:p>
            <a:r>
              <a:rPr lang="en-US" altLang="zh-CN"/>
              <a:t>&lt;a href=“http://www.baidu.com/” target=“_blank”&gt;</a:t>
            </a:r>
            <a:r>
              <a:rPr lang="zh-CN" altLang="en-US"/>
              <a:t>问问度娘</a:t>
            </a:r>
            <a:r>
              <a:rPr lang="en-US" altLang="zh-CN"/>
              <a:t>!&lt;/a&gt;</a:t>
            </a:r>
          </a:p>
          <a:p>
            <a:r>
              <a:rPr lang="en-US" altLang="zh-CN"/>
              <a:t>_self</a:t>
            </a:r>
            <a:r>
              <a:rPr lang="zh-CN" altLang="en-US"/>
              <a:t>本窗口打开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>
            <a:extLst>
              <a:ext uri="{FF2B5EF4-FFF2-40B4-BE49-F238E27FC236}">
                <a16:creationId xmlns:a16="http://schemas.microsoft.com/office/drawing/2014/main" id="{FC95808A-2A44-4EE4-9A25-95681A71761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</a:t>
            </a:r>
            <a:r>
              <a:rPr lang="zh-CN" altLang="en-US" b="1"/>
              <a:t>链接</a:t>
            </a:r>
            <a:endParaRPr lang="zh-CN" altLang="en-US"/>
          </a:p>
        </p:txBody>
      </p:sp>
      <p:sp>
        <p:nvSpPr>
          <p:cNvPr id="27651" name="内容占位符 2">
            <a:extLst>
              <a:ext uri="{FF2B5EF4-FFF2-40B4-BE49-F238E27FC236}">
                <a16:creationId xmlns:a16="http://schemas.microsoft.com/office/drawing/2014/main" id="{6F375221-187F-4571-BE18-6A5F02FE5AF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eaLnBrk="1" hangingPunct="1"/>
            <a:r>
              <a:rPr lang="zh-CN" altLang="zh-CN" dirty="0"/>
              <a:t>超级链接可以指向E-mail地址</a:t>
            </a:r>
          </a:p>
          <a:p>
            <a:pPr eaLnBrk="1" hangingPunct="1"/>
            <a:r>
              <a:rPr lang="zh-CN" altLang="zh-CN" dirty="0"/>
              <a:t>如：&lt;a href=“</a:t>
            </a:r>
            <a:r>
              <a:rPr lang="zh-CN" altLang="zh-CN" dirty="0">
                <a:solidFill>
                  <a:srgbClr val="FF0000"/>
                </a:solidFill>
              </a:rPr>
              <a:t>mailto:ldd@mail.ecust.edu.cn</a:t>
            </a:r>
            <a:r>
              <a:rPr lang="zh-CN" altLang="zh-CN" dirty="0"/>
              <a:t>"&gt;指向E-mail地址的超级链接&lt;/a&gt;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>
            <a:extLst>
              <a:ext uri="{FF2B5EF4-FFF2-40B4-BE49-F238E27FC236}">
                <a16:creationId xmlns:a16="http://schemas.microsoft.com/office/drawing/2014/main" id="{23B47504-1F09-4BCF-B031-1EFE03F84A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zh-CN"/>
              <a:t>设置绝对路径</a:t>
            </a:r>
            <a:endParaRPr lang="zh-CN" altLang="en-US"/>
          </a:p>
        </p:txBody>
      </p:sp>
      <p:sp>
        <p:nvSpPr>
          <p:cNvPr id="28675" name="内容占位符 2">
            <a:extLst>
              <a:ext uri="{FF2B5EF4-FFF2-40B4-BE49-F238E27FC236}">
                <a16:creationId xmlns:a16="http://schemas.microsoft.com/office/drawing/2014/main" id="{27FCD38B-1DA1-4475-A496-387412003A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eaLnBrk="1" hangingPunct="1"/>
            <a:r>
              <a:rPr lang="zh-CN" altLang="zh-CN"/>
              <a:t>绝对路径指文件的完整路径，包括文件传输的协议http、ftp等，</a:t>
            </a:r>
            <a:r>
              <a:rPr lang="zh-CN" altLang="zh-CN">
                <a:solidFill>
                  <a:schemeClr val="tx2"/>
                </a:solidFill>
              </a:rPr>
              <a:t>一般用于网站的外部链接，</a:t>
            </a:r>
            <a:r>
              <a:rPr lang="zh-CN" altLang="zh-CN"/>
              <a:t>例如：</a:t>
            </a:r>
          </a:p>
          <a:p>
            <a:pPr eaLnBrk="1" hangingPunct="1"/>
            <a:r>
              <a:rPr lang="zh-CN" altLang="zh-CN"/>
              <a:t>http://www.broadview.com.cn</a:t>
            </a:r>
          </a:p>
          <a:p>
            <a:pPr eaLnBrk="1" hangingPunct="1"/>
            <a:r>
              <a:rPr lang="zh-CN" altLang="zh-CN"/>
              <a:t>ftp://219.153.41.160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>
            <a:extLst>
              <a:ext uri="{FF2B5EF4-FFF2-40B4-BE49-F238E27FC236}">
                <a16:creationId xmlns:a16="http://schemas.microsoft.com/office/drawing/2014/main" id="{197D9706-3EDB-4EDB-B697-16D242B46A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zh-CN"/>
              <a:t>设置相对路径</a:t>
            </a:r>
            <a:endParaRPr lang="zh-CN" altLang="en-US"/>
          </a:p>
        </p:txBody>
      </p:sp>
      <p:pic>
        <p:nvPicPr>
          <p:cNvPr id="29699" name="内容占位符 6" descr="23.jpg">
            <a:extLst>
              <a:ext uri="{FF2B5EF4-FFF2-40B4-BE49-F238E27FC236}">
                <a16:creationId xmlns:a16="http://schemas.microsoft.com/office/drawing/2014/main" id="{2679CF5C-F7F4-4DD9-AF38-AA5EBC424C6F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00841" y="1690688"/>
            <a:ext cx="8118475" cy="2366963"/>
          </a:xfr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>
            <a:extLst>
              <a:ext uri="{FF2B5EF4-FFF2-40B4-BE49-F238E27FC236}">
                <a16:creationId xmlns:a16="http://schemas.microsoft.com/office/drawing/2014/main" id="{5A2AB6AD-F501-4DE4-81A8-7866A0BFC5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zh-CN"/>
              <a:t>设置根路径</a:t>
            </a:r>
            <a:endParaRPr lang="zh-CN" altLang="en-US"/>
          </a:p>
        </p:txBody>
      </p:sp>
      <p:sp>
        <p:nvSpPr>
          <p:cNvPr id="30723" name="内容占位符 2">
            <a:extLst>
              <a:ext uri="{FF2B5EF4-FFF2-40B4-BE49-F238E27FC236}">
                <a16:creationId xmlns:a16="http://schemas.microsoft.com/office/drawing/2014/main" id="{0DFE64F4-1A80-4F81-A898-86E6FB11BEB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zh-CN" altLang="zh-CN"/>
              <a:t>根路径的设置也适合内部链接的建立，一般情况下不使用根路径。根路径的使用很简单，以“/”开头，后面紧跟文件路径，例如：/download/index.html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>
            <a:extLst>
              <a:ext uri="{FF2B5EF4-FFF2-40B4-BE49-F238E27FC236}">
                <a16:creationId xmlns:a16="http://schemas.microsoft.com/office/drawing/2014/main" id="{B80B08F8-E58B-44BA-83ED-423D618CF1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HTML</a:t>
            </a:r>
            <a:r>
              <a:rPr lang="zh-CN" altLang="en-US" b="1"/>
              <a:t>链接</a:t>
            </a:r>
            <a:r>
              <a:rPr lang="en-US" altLang="zh-CN" b="1"/>
              <a:t>-</a:t>
            </a:r>
            <a:r>
              <a:rPr lang="zh-CN" altLang="en-US" b="1"/>
              <a:t>锚点</a:t>
            </a:r>
          </a:p>
        </p:txBody>
      </p:sp>
      <p:sp>
        <p:nvSpPr>
          <p:cNvPr id="33795" name="内容占位符 2">
            <a:extLst>
              <a:ext uri="{FF2B5EF4-FFF2-40B4-BE49-F238E27FC236}">
                <a16:creationId xmlns:a16="http://schemas.microsoft.com/office/drawing/2014/main" id="{DCE6D57E-4885-4A5B-AE47-F5AE1843980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特殊的超链接</a:t>
            </a:r>
            <a:endParaRPr lang="en-US" altLang="zh-CN" dirty="0"/>
          </a:p>
          <a:p>
            <a:r>
              <a:rPr lang="en-US" altLang="zh-CN" dirty="0"/>
              <a:t>&lt;a name=“</a:t>
            </a:r>
            <a:r>
              <a:rPr lang="zh-CN" altLang="en-US" b="1" dirty="0"/>
              <a:t>锚点名称</a:t>
            </a:r>
            <a:r>
              <a:rPr lang="en-US" altLang="zh-CN" dirty="0"/>
              <a:t>”&gt;</a:t>
            </a:r>
          </a:p>
          <a:p>
            <a:r>
              <a:rPr lang="zh-CN" altLang="en-US" dirty="0"/>
              <a:t>外网页</a:t>
            </a:r>
            <a:r>
              <a:rPr lang="en-US" altLang="zh-CN" dirty="0"/>
              <a:t>&lt;a </a:t>
            </a:r>
            <a:r>
              <a:rPr lang="en-US" altLang="zh-CN" dirty="0" err="1"/>
              <a:t>href</a:t>
            </a:r>
            <a:r>
              <a:rPr lang="en-US" altLang="zh-CN" dirty="0"/>
              <a:t>=“</a:t>
            </a:r>
            <a:r>
              <a:rPr lang="zh-CN" altLang="en-US" b="1" dirty="0"/>
              <a:t>网页路径</a:t>
            </a:r>
            <a:r>
              <a:rPr lang="en-US" altLang="zh-CN" dirty="0"/>
              <a:t>#</a:t>
            </a:r>
            <a:r>
              <a:rPr lang="zh-CN" altLang="en-US" b="1" dirty="0"/>
              <a:t>锚点名称</a:t>
            </a:r>
            <a:r>
              <a:rPr lang="en-US" altLang="zh-CN" dirty="0"/>
              <a:t>”&gt;XX&lt;/a&gt;</a:t>
            </a:r>
          </a:p>
          <a:p>
            <a:r>
              <a:rPr lang="zh-CN" altLang="en-US" dirty="0"/>
              <a:t>本网页</a:t>
            </a:r>
            <a:r>
              <a:rPr lang="en-US" altLang="zh-CN" dirty="0"/>
              <a:t>&lt;a </a:t>
            </a:r>
            <a:r>
              <a:rPr lang="en-US" altLang="zh-CN" dirty="0" err="1"/>
              <a:t>href</a:t>
            </a:r>
            <a:r>
              <a:rPr lang="en-US" altLang="zh-CN" dirty="0"/>
              <a:t>=“#</a:t>
            </a:r>
            <a:r>
              <a:rPr lang="zh-CN" altLang="en-US" b="1" dirty="0"/>
              <a:t>锚点名称</a:t>
            </a:r>
            <a:r>
              <a:rPr lang="en-US" altLang="zh-CN" dirty="0"/>
              <a:t>”&gt;XX&lt;/a&gt;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>
            <a:extLst>
              <a:ext uri="{FF2B5EF4-FFF2-40B4-BE49-F238E27FC236}">
                <a16:creationId xmlns:a16="http://schemas.microsoft.com/office/drawing/2014/main" id="{9ED5DA2C-DC3F-45CC-AA0B-EE61A426E1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</a:t>
            </a:r>
            <a:r>
              <a:rPr lang="zh-CN" altLang="en-US" b="1"/>
              <a:t>样式</a:t>
            </a:r>
            <a:r>
              <a:rPr lang="en-US" altLang="zh-CN" b="1"/>
              <a:t>- CSS</a:t>
            </a:r>
            <a:endParaRPr lang="zh-CN" altLang="en-US"/>
          </a:p>
        </p:txBody>
      </p:sp>
      <p:sp>
        <p:nvSpPr>
          <p:cNvPr id="49155" name="内容占位符 2">
            <a:extLst>
              <a:ext uri="{FF2B5EF4-FFF2-40B4-BE49-F238E27FC236}">
                <a16:creationId xmlns:a16="http://schemas.microsoft.com/office/drawing/2014/main" id="{93474B00-3325-4BF4-ACF6-87A26247066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90617" y="1253331"/>
            <a:ext cx="10515600" cy="4351338"/>
          </a:xfrm>
        </p:spPr>
        <p:txBody>
          <a:bodyPr/>
          <a:lstStyle/>
          <a:p>
            <a:r>
              <a:rPr lang="en-US" altLang="zh-CN" sz="2500" dirty="0"/>
              <a:t>CSS (Cascading Style Sheets) </a:t>
            </a:r>
            <a:r>
              <a:rPr lang="zh-CN" altLang="en-US" sz="2500" dirty="0"/>
              <a:t>用于渲染</a:t>
            </a:r>
            <a:r>
              <a:rPr lang="en-US" altLang="zh-CN" sz="2500" dirty="0"/>
              <a:t>HTML</a:t>
            </a:r>
            <a:r>
              <a:rPr lang="zh-CN" altLang="en-US" sz="2500" dirty="0"/>
              <a:t>元素标签的样式</a:t>
            </a:r>
            <a:r>
              <a:rPr lang="en-US" altLang="zh-CN" sz="2500" dirty="0"/>
              <a:t>.</a:t>
            </a:r>
          </a:p>
          <a:p>
            <a:pPr latinLnBrk="1"/>
            <a:r>
              <a:rPr lang="en-US" altLang="zh-CN" sz="2500" dirty="0"/>
              <a:t>CSS </a:t>
            </a:r>
            <a:r>
              <a:rPr lang="zh-CN" altLang="en-US" sz="2500" dirty="0"/>
              <a:t>是在 </a:t>
            </a:r>
            <a:r>
              <a:rPr lang="en-US" altLang="zh-CN" sz="2500" dirty="0"/>
              <a:t>HTML 4 </a:t>
            </a:r>
            <a:r>
              <a:rPr lang="zh-CN" altLang="en-US" sz="2500" dirty="0"/>
              <a:t>开始使用的</a:t>
            </a:r>
            <a:r>
              <a:rPr lang="en-US" altLang="zh-CN" sz="2500" dirty="0"/>
              <a:t>,</a:t>
            </a:r>
            <a:r>
              <a:rPr lang="zh-CN" altLang="en-US" sz="2500" dirty="0"/>
              <a:t>是为了更好的渲染</a:t>
            </a:r>
            <a:r>
              <a:rPr lang="en-US" altLang="zh-CN" sz="2500" dirty="0"/>
              <a:t>HTML</a:t>
            </a:r>
            <a:r>
              <a:rPr lang="zh-CN" altLang="en-US" sz="2500" dirty="0"/>
              <a:t>元素而引入的</a:t>
            </a:r>
            <a:r>
              <a:rPr lang="en-US" altLang="zh-CN" sz="2500" dirty="0"/>
              <a:t>.</a:t>
            </a:r>
          </a:p>
          <a:p>
            <a:pPr latinLnBrk="1"/>
            <a:r>
              <a:rPr lang="en-US" altLang="zh-CN" sz="2500" dirty="0"/>
              <a:t>CSS </a:t>
            </a:r>
            <a:r>
              <a:rPr lang="zh-CN" altLang="en-US" sz="2500" dirty="0"/>
              <a:t>可以通过以下方式添加到</a:t>
            </a:r>
            <a:r>
              <a:rPr lang="en-US" altLang="zh-CN" sz="2500" dirty="0"/>
              <a:t>HTML</a:t>
            </a:r>
            <a:r>
              <a:rPr lang="zh-CN" altLang="en-US" sz="2500" dirty="0"/>
              <a:t>中</a:t>
            </a:r>
            <a:r>
              <a:rPr lang="en-US" altLang="zh-CN" sz="2500" dirty="0"/>
              <a:t>:</a:t>
            </a:r>
          </a:p>
          <a:p>
            <a:pPr latinLnBrk="1"/>
            <a:r>
              <a:rPr lang="zh-CN" altLang="en-US" sz="2500" dirty="0"/>
              <a:t>内联样式</a:t>
            </a:r>
            <a:r>
              <a:rPr lang="en-US" altLang="zh-CN" sz="2500" dirty="0"/>
              <a:t>- </a:t>
            </a:r>
            <a:r>
              <a:rPr lang="zh-CN" altLang="en-US" sz="2500" dirty="0"/>
              <a:t>在</a:t>
            </a:r>
            <a:r>
              <a:rPr lang="en-US" altLang="zh-CN" sz="2500" dirty="0"/>
              <a:t>HTML</a:t>
            </a:r>
            <a:r>
              <a:rPr lang="zh-CN" altLang="en-US" sz="2500" dirty="0"/>
              <a:t>元素中使用</a:t>
            </a:r>
            <a:r>
              <a:rPr lang="en-US" altLang="zh-CN" sz="2500" dirty="0"/>
              <a:t>"style"</a:t>
            </a:r>
            <a:r>
              <a:rPr lang="zh-CN" altLang="en-US" sz="2500" b="1" dirty="0"/>
              <a:t> 属性</a:t>
            </a:r>
            <a:r>
              <a:rPr lang="zh-CN" altLang="en-US" sz="2500" dirty="0"/>
              <a:t> </a:t>
            </a:r>
          </a:p>
          <a:p>
            <a:pPr latinLnBrk="1"/>
            <a:r>
              <a:rPr lang="zh-CN" altLang="en-US" sz="2500" dirty="0"/>
              <a:t>内部样式表 </a:t>
            </a:r>
            <a:r>
              <a:rPr lang="en-US" altLang="zh-CN" sz="2500" dirty="0"/>
              <a:t>-</a:t>
            </a:r>
            <a:r>
              <a:rPr lang="zh-CN" altLang="en-US" sz="2500" dirty="0"/>
              <a:t>在</a:t>
            </a:r>
            <a:r>
              <a:rPr lang="en-US" altLang="zh-CN" sz="2500" dirty="0"/>
              <a:t>HTML</a:t>
            </a:r>
            <a:r>
              <a:rPr lang="zh-CN" altLang="en-US" sz="2500" dirty="0"/>
              <a:t>文档头部 </a:t>
            </a:r>
            <a:r>
              <a:rPr lang="en-US" altLang="zh-CN" sz="2500" dirty="0"/>
              <a:t>&lt;head&gt; </a:t>
            </a:r>
            <a:r>
              <a:rPr lang="zh-CN" altLang="en-US" sz="2500" dirty="0"/>
              <a:t>区域使用</a:t>
            </a:r>
            <a:r>
              <a:rPr lang="en-US" altLang="zh-CN" sz="2500" dirty="0"/>
              <a:t>&lt;style&gt;</a:t>
            </a:r>
            <a:r>
              <a:rPr lang="zh-CN" altLang="en-US" sz="2500" b="1" dirty="0"/>
              <a:t> 元素</a:t>
            </a:r>
            <a:r>
              <a:rPr lang="zh-CN" altLang="en-US" sz="2500" dirty="0"/>
              <a:t> 来包含</a:t>
            </a:r>
            <a:r>
              <a:rPr lang="en-US" altLang="zh-CN" sz="2500" dirty="0"/>
              <a:t>CSS</a:t>
            </a:r>
          </a:p>
          <a:p>
            <a:pPr latinLnBrk="1"/>
            <a:r>
              <a:rPr lang="zh-CN" altLang="en-US" sz="2500" dirty="0"/>
              <a:t>外部引用 </a:t>
            </a:r>
            <a:r>
              <a:rPr lang="en-US" altLang="zh-CN" sz="2500" dirty="0"/>
              <a:t>- </a:t>
            </a:r>
            <a:r>
              <a:rPr lang="zh-CN" altLang="en-US" sz="2500" dirty="0"/>
              <a:t>使用外部 </a:t>
            </a:r>
            <a:r>
              <a:rPr lang="en-US" altLang="zh-CN" sz="2500" dirty="0"/>
              <a:t>CSS</a:t>
            </a:r>
            <a:r>
              <a:rPr lang="zh-CN" altLang="en-US" sz="2500" b="1" dirty="0"/>
              <a:t> 文件</a:t>
            </a:r>
            <a:endParaRPr lang="zh-CN" altLang="en-US" sz="25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79F9FE35-8C12-4A48-B0D1-43F38DE9125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/>
              <a:t>Web</a:t>
            </a:r>
            <a:r>
              <a:rPr lang="zh-CN" altLang="en-US"/>
              <a:t>页面</a:t>
            </a:r>
            <a:endParaRPr lang="zh-CN" altLang="zh-CN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794E2706-0EBB-4C1F-A9A9-3310758411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/>
              <a:t>Web</a:t>
            </a:r>
            <a:r>
              <a:rPr lang="zh-CN" altLang="en-US" b="1" dirty="0"/>
              <a:t>页面组成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>
              <a:buNone/>
              <a:defRPr/>
            </a:pPr>
            <a:r>
              <a:rPr lang="en-US" altLang="zh-CN" dirty="0"/>
              <a:t>    HTML</a:t>
            </a:r>
            <a:r>
              <a:rPr lang="zh-CN" altLang="en-US" dirty="0"/>
              <a:t>，</a:t>
            </a:r>
            <a:r>
              <a:rPr lang="en-US" altLang="zh-CN" dirty="0"/>
              <a:t>CSS</a:t>
            </a:r>
            <a:r>
              <a:rPr lang="zh-CN" altLang="en-US" dirty="0"/>
              <a:t>，</a:t>
            </a:r>
            <a:r>
              <a:rPr lang="en-US" altLang="zh-CN" dirty="0" err="1"/>
              <a:t>javaScript</a:t>
            </a:r>
            <a:r>
              <a:rPr lang="zh-CN" altLang="en-US" dirty="0"/>
              <a:t>（</a:t>
            </a:r>
            <a:r>
              <a:rPr lang="en-US" altLang="zh-CN" dirty="0"/>
              <a:t>JS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endParaRPr lang="zh-CN" altLang="en-US" dirty="0"/>
          </a:p>
          <a:p>
            <a:pPr eaLnBrk="1" hangingPunct="1">
              <a:defRPr/>
            </a:pPr>
            <a:r>
              <a:rPr lang="en-US" altLang="zh-CN" dirty="0"/>
              <a:t>Web</a:t>
            </a:r>
            <a:r>
              <a:rPr lang="zh-CN" altLang="en-US" b="1" dirty="0"/>
              <a:t>模式：</a:t>
            </a:r>
            <a:endParaRPr lang="en-US" altLang="zh-CN" b="1" dirty="0"/>
          </a:p>
          <a:p>
            <a:pPr marL="0" indent="0">
              <a:buNone/>
              <a:defRPr/>
            </a:pPr>
            <a:r>
              <a:rPr lang="en-US" altLang="zh-CN" b="1" dirty="0"/>
              <a:t>    </a:t>
            </a:r>
            <a:r>
              <a:rPr lang="en-US" altLang="zh-CN" dirty="0"/>
              <a:t>B/S</a:t>
            </a:r>
            <a:r>
              <a:rPr lang="zh-CN" altLang="en-US" dirty="0"/>
              <a:t>，</a:t>
            </a:r>
            <a:r>
              <a:rPr lang="en-US" altLang="zh-CN" dirty="0"/>
              <a:t>C/S</a:t>
            </a:r>
            <a:r>
              <a:rPr lang="zh-CN" altLang="en-US" dirty="0"/>
              <a:t>模式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>
            <a:extLst>
              <a:ext uri="{FF2B5EF4-FFF2-40B4-BE49-F238E27FC236}">
                <a16:creationId xmlns:a16="http://schemas.microsoft.com/office/drawing/2014/main" id="{BFAF8DD5-E785-4DCB-82E5-4759D839A29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</a:t>
            </a:r>
            <a:r>
              <a:rPr lang="zh-CN" altLang="en-US" b="1"/>
              <a:t>样式</a:t>
            </a:r>
            <a:r>
              <a:rPr lang="en-US" altLang="zh-CN" b="1"/>
              <a:t>- CSS</a:t>
            </a:r>
            <a:endParaRPr lang="zh-CN" altLang="en-US"/>
          </a:p>
        </p:txBody>
      </p:sp>
      <p:sp>
        <p:nvSpPr>
          <p:cNvPr id="50179" name="内容占位符 2">
            <a:extLst>
              <a:ext uri="{FF2B5EF4-FFF2-40B4-BE49-F238E27FC236}">
                <a16:creationId xmlns:a16="http://schemas.microsoft.com/office/drawing/2014/main" id="{B6E2D9C5-082C-40A8-84C6-E422057C8C8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zh-CN" altLang="en-US" b="1" dirty="0"/>
              <a:t>内联样式</a:t>
            </a:r>
          </a:p>
          <a:p>
            <a:pPr latinLnBrk="1"/>
            <a:r>
              <a:rPr lang="zh-CN" altLang="en-US" dirty="0"/>
              <a:t>当特殊的样式需要应用到个别元素时，就可以使用内联样式。 使用内联样式的方法是在相关的标签中使用样式属性。样式属性可以包含任何 </a:t>
            </a:r>
            <a:r>
              <a:rPr lang="en-US" altLang="zh-CN" dirty="0"/>
              <a:t>CSS </a:t>
            </a:r>
            <a:r>
              <a:rPr lang="zh-CN" altLang="en-US" dirty="0"/>
              <a:t>属性。</a:t>
            </a:r>
          </a:p>
          <a:p>
            <a:r>
              <a:rPr lang="en-US" altLang="zh-CN" dirty="0"/>
              <a:t>&lt;p style="color:blue;margin-left:20px;"&gt;</a:t>
            </a:r>
            <a:r>
              <a:rPr lang="zh-CN" altLang="en-US" dirty="0"/>
              <a:t>这是一个段落。</a:t>
            </a:r>
            <a:r>
              <a:rPr lang="en-US" altLang="zh-CN" dirty="0"/>
              <a:t>&lt;/p&gt;</a:t>
            </a:r>
            <a:endParaRPr lang="zh-CN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>
            <a:extLst>
              <a:ext uri="{FF2B5EF4-FFF2-40B4-BE49-F238E27FC236}">
                <a16:creationId xmlns:a16="http://schemas.microsoft.com/office/drawing/2014/main" id="{007AB967-2E06-45E3-A9E7-DA7C74DEF40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</a:t>
            </a:r>
            <a:r>
              <a:rPr lang="zh-CN" altLang="en-US" b="1"/>
              <a:t>样式</a:t>
            </a:r>
            <a:r>
              <a:rPr lang="en-US" altLang="zh-CN" b="1"/>
              <a:t>- CSS</a:t>
            </a:r>
            <a:endParaRPr lang="zh-CN" altLang="en-US"/>
          </a:p>
        </p:txBody>
      </p:sp>
      <p:sp>
        <p:nvSpPr>
          <p:cNvPr id="51203" name="内容占位符 2">
            <a:extLst>
              <a:ext uri="{FF2B5EF4-FFF2-40B4-BE49-F238E27FC236}">
                <a16:creationId xmlns:a16="http://schemas.microsoft.com/office/drawing/2014/main" id="{DC938DFE-B09E-4EAC-B2CE-26473127BEB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zh-CN" altLang="en-US" b="1" dirty="0"/>
              <a:t>内部样式表</a:t>
            </a:r>
            <a:endParaRPr lang="en-US" altLang="zh-CN" b="1" dirty="0"/>
          </a:p>
          <a:p>
            <a:r>
              <a:rPr lang="zh-CN" altLang="en-US" dirty="0"/>
              <a:t>个文件需要特别样式时，就可以使用内部样式表。你可以在</a:t>
            </a:r>
            <a:r>
              <a:rPr lang="en-US" altLang="zh-CN" dirty="0"/>
              <a:t>&lt;head&gt; </a:t>
            </a:r>
            <a:r>
              <a:rPr lang="zh-CN" altLang="en-US" dirty="0"/>
              <a:t>部分通过 </a:t>
            </a:r>
            <a:r>
              <a:rPr lang="en-US" altLang="zh-CN" dirty="0"/>
              <a:t>&lt;style&gt;</a:t>
            </a:r>
            <a:r>
              <a:rPr lang="zh-CN" altLang="en-US" dirty="0"/>
              <a:t>标签定义内部样式表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&lt;head&gt; &lt;style type="text/</a:t>
            </a:r>
            <a:r>
              <a:rPr lang="en-US" altLang="zh-CN" dirty="0" err="1"/>
              <a:t>css</a:t>
            </a:r>
            <a:r>
              <a:rPr lang="en-US" altLang="zh-CN" dirty="0"/>
              <a:t>"&gt; body {</a:t>
            </a:r>
            <a:r>
              <a:rPr lang="en-US" altLang="zh-CN" dirty="0" err="1"/>
              <a:t>background-color:yellow</a:t>
            </a:r>
            <a:r>
              <a:rPr lang="en-US" altLang="zh-CN" dirty="0"/>
              <a:t>;} p {</a:t>
            </a:r>
            <a:r>
              <a:rPr lang="en-US" altLang="zh-CN" dirty="0" err="1"/>
              <a:t>color:blue</a:t>
            </a:r>
            <a:r>
              <a:rPr lang="en-US" altLang="zh-CN" dirty="0"/>
              <a:t>;} &lt;/style&gt; &lt;/head&gt;</a:t>
            </a:r>
            <a:endParaRPr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>
            <a:extLst>
              <a:ext uri="{FF2B5EF4-FFF2-40B4-BE49-F238E27FC236}">
                <a16:creationId xmlns:a16="http://schemas.microsoft.com/office/drawing/2014/main" id="{8EA1AB7C-0D94-48B6-81A5-50E94F2815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</a:t>
            </a:r>
            <a:r>
              <a:rPr lang="zh-CN" altLang="en-US" b="1"/>
              <a:t>样式</a:t>
            </a:r>
            <a:r>
              <a:rPr lang="en-US" altLang="zh-CN" b="1"/>
              <a:t>- CSS</a:t>
            </a:r>
            <a:endParaRPr lang="zh-CN" altLang="en-US"/>
          </a:p>
        </p:txBody>
      </p:sp>
      <p:sp>
        <p:nvSpPr>
          <p:cNvPr id="52227" name="内容占位符 2">
            <a:extLst>
              <a:ext uri="{FF2B5EF4-FFF2-40B4-BE49-F238E27FC236}">
                <a16:creationId xmlns:a16="http://schemas.microsoft.com/office/drawing/2014/main" id="{B6928EBB-0D44-407C-BCAC-EF82E4E25A6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6431" y="1253331"/>
            <a:ext cx="10515600" cy="4351338"/>
          </a:xfrm>
        </p:spPr>
        <p:txBody>
          <a:bodyPr/>
          <a:lstStyle/>
          <a:p>
            <a:r>
              <a:rPr lang="zh-CN" altLang="en-US" dirty="0"/>
              <a:t>使用内部样式表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id</a:t>
            </a:r>
            <a:r>
              <a:rPr lang="zh-CN" altLang="en-US" dirty="0"/>
              <a:t>选择器：</a:t>
            </a:r>
            <a:endParaRPr lang="en-US" altLang="zh-CN" dirty="0"/>
          </a:p>
          <a:p>
            <a:r>
              <a:rPr lang="en-US" altLang="zh-CN" sz="2500" dirty="0"/>
              <a:t>&lt;style type="text/</a:t>
            </a:r>
            <a:r>
              <a:rPr lang="en-US" altLang="zh-CN" sz="2500" dirty="0" err="1"/>
              <a:t>css</a:t>
            </a:r>
            <a:r>
              <a:rPr lang="en-US" altLang="zh-CN" sz="2500" dirty="0"/>
              <a:t>"&gt;</a:t>
            </a:r>
          </a:p>
          <a:p>
            <a:r>
              <a:rPr lang="en-US" altLang="zh-CN" sz="2500" dirty="0"/>
              <a:t>    #text1{color:red;}</a:t>
            </a:r>
          </a:p>
          <a:p>
            <a:r>
              <a:rPr lang="en-US" altLang="zh-CN" sz="2500" dirty="0"/>
              <a:t>&lt;/style&gt;</a:t>
            </a:r>
          </a:p>
          <a:p>
            <a:r>
              <a:rPr lang="en-US" altLang="zh-CN" sz="2500" dirty="0"/>
              <a:t>…</a:t>
            </a:r>
          </a:p>
          <a:p>
            <a:r>
              <a:rPr lang="en-US" altLang="zh-CN" sz="2500" dirty="0"/>
              <a:t>&lt;p id="text1"&gt;This is a paragraph.&lt;/p&gt;</a:t>
            </a:r>
            <a:endParaRPr lang="zh-CN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>
            <a:extLst>
              <a:ext uri="{FF2B5EF4-FFF2-40B4-BE49-F238E27FC236}">
                <a16:creationId xmlns:a16="http://schemas.microsoft.com/office/drawing/2014/main" id="{F5C1503D-B109-4001-9CD0-DD522FBA05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</a:t>
            </a:r>
            <a:r>
              <a:rPr lang="zh-CN" altLang="en-US" b="1"/>
              <a:t>样式</a:t>
            </a:r>
            <a:r>
              <a:rPr lang="en-US" altLang="zh-CN" b="1"/>
              <a:t>- CSS</a:t>
            </a:r>
            <a:endParaRPr lang="zh-CN" altLang="en-US"/>
          </a:p>
        </p:txBody>
      </p:sp>
      <p:sp>
        <p:nvSpPr>
          <p:cNvPr id="53251" name="内容占位符 2">
            <a:extLst>
              <a:ext uri="{FF2B5EF4-FFF2-40B4-BE49-F238E27FC236}">
                <a16:creationId xmlns:a16="http://schemas.microsoft.com/office/drawing/2014/main" id="{662B5EC1-6AD2-4B18-A37F-F3BFCE9541E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class</a:t>
            </a:r>
            <a:r>
              <a:rPr lang="zh-CN" altLang="en-US"/>
              <a:t>选择器：</a:t>
            </a:r>
            <a:endParaRPr lang="en-US" altLang="zh-CN"/>
          </a:p>
          <a:p>
            <a:r>
              <a:rPr lang="en-US" altLang="zh-CN"/>
              <a:t>&lt;style type="text/css"&gt;</a:t>
            </a:r>
          </a:p>
          <a:p>
            <a:r>
              <a:rPr lang="en-US" altLang="zh-CN"/>
              <a:t>    .p1{}</a:t>
            </a:r>
          </a:p>
          <a:p>
            <a:r>
              <a:rPr lang="en-US" altLang="zh-CN"/>
              <a:t>    .p2{}</a:t>
            </a:r>
          </a:p>
          <a:p>
            <a:r>
              <a:rPr lang="en-US" altLang="zh-CN"/>
              <a:t>&lt;/style&gt;</a:t>
            </a:r>
          </a:p>
          <a:p>
            <a:r>
              <a:rPr lang="en-US" altLang="zh-CN"/>
              <a:t>…</a:t>
            </a:r>
          </a:p>
          <a:p>
            <a:r>
              <a:rPr lang="en-US" altLang="zh-CN"/>
              <a:t>&lt;p class=“p1” /&gt;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>
            <a:extLst>
              <a:ext uri="{FF2B5EF4-FFF2-40B4-BE49-F238E27FC236}">
                <a16:creationId xmlns:a16="http://schemas.microsoft.com/office/drawing/2014/main" id="{001D39F5-47BA-4E9D-8B36-031E3884C1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</a:t>
            </a:r>
            <a:r>
              <a:rPr lang="zh-CN" altLang="en-US" b="1"/>
              <a:t>样式</a:t>
            </a:r>
            <a:r>
              <a:rPr lang="en-US" altLang="zh-CN" b="1"/>
              <a:t>- CSS</a:t>
            </a:r>
            <a:endParaRPr lang="zh-CN" altLang="en-US"/>
          </a:p>
        </p:txBody>
      </p:sp>
      <p:sp>
        <p:nvSpPr>
          <p:cNvPr id="54275" name="内容占位符 2">
            <a:extLst>
              <a:ext uri="{FF2B5EF4-FFF2-40B4-BE49-F238E27FC236}">
                <a16:creationId xmlns:a16="http://schemas.microsoft.com/office/drawing/2014/main" id="{425EFD98-C199-4C20-91A1-D5FE21DEE7C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zh-CN" altLang="en-US" b="1"/>
              <a:t>外部样式表</a:t>
            </a:r>
            <a:endParaRPr lang="en-US" altLang="zh-CN" b="1"/>
          </a:p>
          <a:p>
            <a:r>
              <a:rPr lang="zh-CN" altLang="en-US"/>
              <a:t>当样式需要被应用到很多页面的时候，外部样式表将是理想的选择。使用外部样式表，你就可以通过更改一个文件来改变整个站点的外观。</a:t>
            </a:r>
            <a:endParaRPr lang="en-US" altLang="zh-CN"/>
          </a:p>
          <a:p>
            <a:r>
              <a:rPr lang="en-US" altLang="zh-CN"/>
              <a:t>&lt;head&gt; &lt;link rel="stylesheet" type="text/css" href="mystyle.css"&gt; &lt;/head&gt;</a:t>
            </a:r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>
            <a:extLst>
              <a:ext uri="{FF2B5EF4-FFF2-40B4-BE49-F238E27FC236}">
                <a16:creationId xmlns:a16="http://schemas.microsoft.com/office/drawing/2014/main" id="{B00416F2-34E0-45AD-A0DB-420AE8D42E3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</a:t>
            </a:r>
            <a:r>
              <a:rPr lang="zh-CN" altLang="en-US" b="1"/>
              <a:t>样式</a:t>
            </a:r>
            <a:r>
              <a:rPr lang="en-US" altLang="zh-CN" b="1"/>
              <a:t>- CSS</a:t>
            </a:r>
            <a:endParaRPr lang="zh-CN" altLang="en-US"/>
          </a:p>
        </p:txBody>
      </p:sp>
      <p:sp>
        <p:nvSpPr>
          <p:cNvPr id="55299" name="内容占位符 2">
            <a:extLst>
              <a:ext uri="{FF2B5EF4-FFF2-40B4-BE49-F238E27FC236}">
                <a16:creationId xmlns:a16="http://schemas.microsoft.com/office/drawing/2014/main" id="{9A5B6C60-3375-4442-9A51-D0BB40B8FE0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71382" y="1246619"/>
            <a:ext cx="7772400" cy="4114800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常用样式属性</a:t>
            </a:r>
            <a:endParaRPr lang="en-US" altLang="zh-CN" dirty="0"/>
          </a:p>
          <a:p>
            <a:r>
              <a:rPr lang="en-US" altLang="zh-CN" sz="2000" dirty="0" err="1"/>
              <a:t>backgroud</a:t>
            </a:r>
            <a:r>
              <a:rPr lang="en-US" altLang="zh-CN" sz="2000" dirty="0"/>
              <a:t>-color</a:t>
            </a:r>
            <a:r>
              <a:rPr lang="zh-CN" altLang="en-US" sz="2000" dirty="0"/>
              <a:t>背景颜色</a:t>
            </a:r>
            <a:endParaRPr lang="en-US" altLang="zh-CN" sz="2000" dirty="0"/>
          </a:p>
          <a:p>
            <a:r>
              <a:rPr lang="en-US" altLang="zh-CN" sz="2000" dirty="0"/>
              <a:t>border</a:t>
            </a:r>
            <a:r>
              <a:rPr lang="zh-CN" altLang="en-US" sz="2000" dirty="0"/>
              <a:t>边距</a:t>
            </a:r>
            <a:endParaRPr lang="en-US" altLang="zh-CN" sz="2000" dirty="0"/>
          </a:p>
          <a:p>
            <a:r>
              <a:rPr lang="en-US" altLang="zh-CN" sz="2000" dirty="0"/>
              <a:t>color (</a:t>
            </a:r>
            <a:r>
              <a:rPr lang="zh-CN" altLang="en-US" sz="2000" dirty="0"/>
              <a:t>文字</a:t>
            </a:r>
            <a:r>
              <a:rPr lang="en-US" altLang="zh-CN" sz="2000" dirty="0"/>
              <a:t>)</a:t>
            </a:r>
            <a:r>
              <a:rPr lang="zh-CN" altLang="en-US" sz="2000" dirty="0"/>
              <a:t>前景色 如</a:t>
            </a:r>
            <a:r>
              <a:rPr lang="en-US" altLang="zh-CN" sz="2000" dirty="0"/>
              <a:t>#003399(RGB)</a:t>
            </a:r>
          </a:p>
          <a:p>
            <a:r>
              <a:rPr lang="en-US" altLang="zh-CN" sz="2000" dirty="0"/>
              <a:t>cursor </a:t>
            </a:r>
            <a:r>
              <a:rPr lang="zh-CN" altLang="en-US" sz="2000" dirty="0"/>
              <a:t>光标形状</a:t>
            </a:r>
            <a:endParaRPr lang="en-US" altLang="zh-CN" sz="2000" dirty="0"/>
          </a:p>
          <a:p>
            <a:r>
              <a:rPr lang="en-US" altLang="zh-CN" sz="2000" dirty="0"/>
              <a:t>display </a:t>
            </a:r>
            <a:r>
              <a:rPr lang="zh-CN" altLang="en-US" sz="2000" dirty="0"/>
              <a:t>是否显示  如：</a:t>
            </a:r>
            <a:r>
              <a:rPr lang="en-US" altLang="zh-CN" sz="2000" dirty="0"/>
              <a:t>none</a:t>
            </a:r>
            <a:r>
              <a:rPr lang="zh-CN" altLang="en-US" sz="2000" dirty="0"/>
              <a:t>（不会被显示）</a:t>
            </a:r>
            <a:endParaRPr lang="en-US" altLang="zh-CN" sz="2000" dirty="0"/>
          </a:p>
          <a:p>
            <a:r>
              <a:rPr lang="en-US" altLang="zh-CN" sz="2000" dirty="0"/>
              <a:t>float </a:t>
            </a:r>
            <a:r>
              <a:rPr lang="zh-CN" altLang="en-US" sz="2000" dirty="0"/>
              <a:t>制定方向</a:t>
            </a:r>
            <a:endParaRPr lang="en-US" altLang="zh-CN" sz="2000" dirty="0"/>
          </a:p>
          <a:p>
            <a:r>
              <a:rPr lang="en-US" altLang="zh-CN" sz="2000" dirty="0"/>
              <a:t>font-family </a:t>
            </a:r>
            <a:r>
              <a:rPr lang="zh-CN" altLang="en-US" sz="2000" dirty="0"/>
              <a:t>字体</a:t>
            </a:r>
            <a:endParaRPr lang="en-US" altLang="zh-CN" sz="2000" dirty="0"/>
          </a:p>
          <a:p>
            <a:r>
              <a:rPr lang="en-US" altLang="zh-CN" sz="2000" dirty="0"/>
              <a:t>f</a:t>
            </a:r>
            <a:r>
              <a:rPr lang="fr-FR" altLang="zh-CN" sz="2000" dirty="0"/>
              <a:t>ont-size</a:t>
            </a:r>
            <a:r>
              <a:rPr lang="zh-CN" altLang="fr-FR" sz="2000" dirty="0"/>
              <a:t>字体大小</a:t>
            </a:r>
            <a:endParaRPr lang="en-US" altLang="zh-CN" sz="2000" dirty="0"/>
          </a:p>
          <a:p>
            <a:r>
              <a:rPr lang="en-US" altLang="zh-CN" sz="2000" dirty="0"/>
              <a:t>margin </a:t>
            </a:r>
            <a:r>
              <a:rPr lang="zh-CN" altLang="en-US" sz="2000" dirty="0"/>
              <a:t>空间间距</a:t>
            </a:r>
            <a:endParaRPr lang="en-US" altLang="zh-CN" sz="2000" dirty="0"/>
          </a:p>
          <a:p>
            <a:r>
              <a:rPr lang="en-US" altLang="zh-CN" sz="2000" dirty="0"/>
              <a:t>position</a:t>
            </a:r>
            <a:r>
              <a:rPr lang="zh-CN" altLang="en-US" sz="2000" dirty="0"/>
              <a:t>布局方式</a:t>
            </a:r>
            <a:endParaRPr lang="en-US" altLang="zh-CN" sz="2000" dirty="0"/>
          </a:p>
          <a:p>
            <a:r>
              <a:rPr lang="en-US" altLang="zh-CN" sz="2000" dirty="0"/>
              <a:t>Padding</a:t>
            </a:r>
            <a:r>
              <a:rPr lang="zh-CN" altLang="en-US" sz="2000" dirty="0"/>
              <a:t>修改内容与边框之间的距离</a:t>
            </a:r>
            <a:endParaRPr lang="en-US" altLang="zh-CN" sz="2000" dirty="0"/>
          </a:p>
          <a:p>
            <a:r>
              <a:rPr lang="en-US" altLang="zh-CN" sz="2000" dirty="0"/>
              <a:t>text-align</a:t>
            </a:r>
            <a:r>
              <a:rPr lang="zh-CN" altLang="en-US" sz="2000" dirty="0"/>
              <a:t>对齐方式  如： </a:t>
            </a:r>
            <a:r>
              <a:rPr lang="en-US" altLang="zh-CN" sz="2000" dirty="0"/>
              <a:t>center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3">
            <a:extLst>
              <a:ext uri="{FF2B5EF4-FFF2-40B4-BE49-F238E27FC236}">
                <a16:creationId xmlns:a16="http://schemas.microsoft.com/office/drawing/2014/main" id="{E3DBCD83-F5DF-4DA3-BD23-45B88198DB00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0" y="1700213"/>
            <a:ext cx="8229600" cy="3097212"/>
          </a:xfrm>
        </p:spPr>
        <p:txBody>
          <a:bodyPr/>
          <a:lstStyle/>
          <a:p>
            <a:pPr eaLnBrk="1" hangingPunct="1"/>
            <a:r>
              <a:rPr lang="zh-CN" altLang="zh-CN"/>
              <a:t>HTML对颜色的控制也有自己的语法。HTML使用16进制的RGB颜色值对颜色进行控制。</a:t>
            </a:r>
          </a:p>
          <a:p>
            <a:pPr eaLnBrk="1" hangingPunct="1"/>
            <a:r>
              <a:rPr lang="zh-CN" altLang="zh-CN"/>
              <a:t>16 进制的数码有: 0,1,2,3,4,5,6,7,8,9,a,b,c,d,e,f.</a:t>
            </a:r>
          </a:p>
        </p:txBody>
      </p:sp>
      <p:sp>
        <p:nvSpPr>
          <p:cNvPr id="56324" name="Text Box 16">
            <a:extLst>
              <a:ext uri="{FF2B5EF4-FFF2-40B4-BE49-F238E27FC236}">
                <a16:creationId xmlns:a16="http://schemas.microsoft.com/office/drawing/2014/main" id="{9A4F9CE1-85B7-434B-8B8D-0575CEBC0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27/ 203</a:t>
            </a:r>
          </a:p>
        </p:txBody>
      </p:sp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Group 2">
            <a:extLst>
              <a:ext uri="{FF2B5EF4-FFF2-40B4-BE49-F238E27FC236}">
                <a16:creationId xmlns:a16="http://schemas.microsoft.com/office/drawing/2014/main" id="{01E4E9DE-A179-40E5-8C39-DEC3BEE0F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595402"/>
              </p:ext>
            </p:extLst>
          </p:nvPr>
        </p:nvGraphicFramePr>
        <p:xfrm>
          <a:off x="2974976" y="783454"/>
          <a:ext cx="5378450" cy="4400550"/>
        </p:xfrm>
        <a:graphic>
          <a:graphicData uri="http://schemas.openxmlformats.org/drawingml/2006/table">
            <a:tbl>
              <a:tblPr/>
              <a:tblGrid>
                <a:gridCol w="154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2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颜色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颜色名和</a:t>
                      </a: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RGB</a:t>
                      </a:r>
                      <a:r>
                        <a:rPr kumimoji="0" 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值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黑色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Black=</a:t>
                      </a: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”</a:t>
                      </a: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#000000</a:t>
                      </a: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”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银色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Silver=</a:t>
                      </a: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”</a:t>
                      </a: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#c0c0c0</a:t>
                      </a: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”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红色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Red=</a:t>
                      </a: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”</a:t>
                      </a: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#ff0000</a:t>
                      </a: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”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蓝色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Blue=</a:t>
                      </a: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”</a:t>
                      </a: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#0000ff</a:t>
                      </a: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”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白色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White=</a:t>
                      </a: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”</a:t>
                      </a: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#ffffff</a:t>
                      </a: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”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黄色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Yellow=</a:t>
                      </a: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”</a:t>
                      </a: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ffff00</a:t>
                      </a: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”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绿色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Green=</a:t>
                      </a: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”</a:t>
                      </a: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#00ff00</a:t>
                      </a: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”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海蓝色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Aqua=</a:t>
                      </a: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”</a:t>
                      </a: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宋体" pitchFamily="2" charset="-122"/>
                        </a:rPr>
                        <a:t>#00ffff</a:t>
                      </a: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”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7379" name="Text Box 16">
            <a:extLst>
              <a:ext uri="{FF2B5EF4-FFF2-40B4-BE49-F238E27FC236}">
                <a16:creationId xmlns:a16="http://schemas.microsoft.com/office/drawing/2014/main" id="{2A3743FB-21B8-47DB-B1AD-10D91E331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6519864"/>
            <a:ext cx="11525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100">
                <a:latin typeface="Comic Sans MS" panose="030F0702030302020204" pitchFamily="66" charset="0"/>
              </a:rPr>
              <a:t>Page 28/ 203</a:t>
            </a:r>
          </a:p>
        </p:txBody>
      </p:sp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标题 1">
            <a:extLst>
              <a:ext uri="{FF2B5EF4-FFF2-40B4-BE49-F238E27FC236}">
                <a16:creationId xmlns:a16="http://schemas.microsoft.com/office/drawing/2014/main" id="{BD6BA0E6-E0FE-4A64-9839-85C319A3B0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</a:t>
            </a:r>
            <a:r>
              <a:rPr lang="zh-CN" altLang="en-US" b="1"/>
              <a:t>图像</a:t>
            </a:r>
            <a:endParaRPr lang="zh-CN" altLang="en-US"/>
          </a:p>
        </p:txBody>
      </p:sp>
      <p:sp>
        <p:nvSpPr>
          <p:cNvPr id="58371" name="内容占位符 2">
            <a:extLst>
              <a:ext uri="{FF2B5EF4-FFF2-40B4-BE49-F238E27FC236}">
                <a16:creationId xmlns:a16="http://schemas.microsoft.com/office/drawing/2014/main" id="{6730D4FC-6124-43F9-A833-AB30876FBA0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931" y="1157842"/>
            <a:ext cx="7772400" cy="4114800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sz="2000" b="1" dirty="0"/>
              <a:t>HTML </a:t>
            </a:r>
            <a:r>
              <a:rPr lang="zh-CN" altLang="en-US" sz="2000" b="1" dirty="0"/>
              <a:t>图像</a:t>
            </a:r>
            <a:r>
              <a:rPr lang="en-US" altLang="zh-CN" sz="2000" b="1" dirty="0"/>
              <a:t>- </a:t>
            </a:r>
            <a:r>
              <a:rPr lang="zh-CN" altLang="en-US" sz="2000" b="1" dirty="0"/>
              <a:t>图像标签（ </a:t>
            </a:r>
            <a:r>
              <a:rPr lang="en-US" altLang="zh-CN" sz="2000" b="1" dirty="0"/>
              <a:t>&lt;</a:t>
            </a:r>
            <a:r>
              <a:rPr lang="en-US" altLang="zh-CN" sz="2000" b="1" dirty="0" err="1"/>
              <a:t>img</a:t>
            </a:r>
            <a:r>
              <a:rPr lang="en-US" altLang="zh-CN" sz="2000" b="1" dirty="0"/>
              <a:t>&gt;</a:t>
            </a:r>
            <a:r>
              <a:rPr lang="zh-CN" altLang="en-US" sz="2000" b="1" dirty="0"/>
              <a:t>）和源属性（</a:t>
            </a:r>
            <a:r>
              <a:rPr lang="en-US" altLang="zh-CN" sz="2000" b="1" dirty="0" err="1"/>
              <a:t>Src</a:t>
            </a:r>
            <a:r>
              <a:rPr lang="zh-CN" altLang="en-US" sz="2000" b="1" dirty="0"/>
              <a:t>）</a:t>
            </a:r>
          </a:p>
          <a:p>
            <a:pPr latinLnBrk="1"/>
            <a:r>
              <a:rPr lang="zh-CN" altLang="en-US" sz="2000" dirty="0"/>
              <a:t>在 </a:t>
            </a:r>
            <a:r>
              <a:rPr lang="en-US" altLang="zh-CN" sz="2000" dirty="0"/>
              <a:t>HTML </a:t>
            </a:r>
            <a:r>
              <a:rPr lang="zh-CN" altLang="en-US" sz="2000" dirty="0"/>
              <a:t>中，图像由</a:t>
            </a:r>
            <a:r>
              <a:rPr lang="en-US" altLang="zh-CN" sz="2000" dirty="0"/>
              <a:t>&lt;</a:t>
            </a:r>
            <a:r>
              <a:rPr lang="en-US" altLang="zh-CN" sz="2000" dirty="0" err="1"/>
              <a:t>img</a:t>
            </a:r>
            <a:r>
              <a:rPr lang="en-US" altLang="zh-CN" sz="2000" dirty="0"/>
              <a:t>&gt; </a:t>
            </a:r>
            <a:r>
              <a:rPr lang="zh-CN" altLang="en-US" sz="2000" dirty="0"/>
              <a:t>标签定义。</a:t>
            </a:r>
          </a:p>
          <a:p>
            <a:pPr latinLnBrk="1"/>
            <a:r>
              <a:rPr lang="en-US" altLang="zh-CN" sz="2000" dirty="0"/>
              <a:t>&lt;</a:t>
            </a:r>
            <a:r>
              <a:rPr lang="en-US" altLang="zh-CN" sz="2000" dirty="0" err="1"/>
              <a:t>img</a:t>
            </a:r>
            <a:r>
              <a:rPr lang="en-US" altLang="zh-CN" sz="2000" dirty="0"/>
              <a:t>&gt; </a:t>
            </a:r>
            <a:r>
              <a:rPr lang="zh-CN" altLang="en-US" sz="2000" dirty="0"/>
              <a:t>是空标签，意思是说，它只包含属性，并且没有闭合标签。 </a:t>
            </a:r>
          </a:p>
          <a:p>
            <a:pPr latinLnBrk="1"/>
            <a:r>
              <a:rPr lang="zh-CN" altLang="en-US" sz="2000" dirty="0"/>
              <a:t>要在页面上显示图像，你需要使用源属性（</a:t>
            </a:r>
            <a:r>
              <a:rPr lang="en-US" altLang="zh-CN" sz="2000" dirty="0" err="1"/>
              <a:t>src</a:t>
            </a:r>
            <a:r>
              <a:rPr lang="zh-CN" altLang="en-US" sz="2000" dirty="0"/>
              <a:t>）。</a:t>
            </a:r>
            <a:r>
              <a:rPr lang="en-US" altLang="zh-CN" sz="2000" dirty="0" err="1"/>
              <a:t>src</a:t>
            </a:r>
            <a:r>
              <a:rPr lang="en-US" altLang="zh-CN" sz="2000" dirty="0"/>
              <a:t> </a:t>
            </a:r>
            <a:r>
              <a:rPr lang="zh-CN" altLang="en-US" sz="2000" dirty="0"/>
              <a:t>指 </a:t>
            </a:r>
            <a:r>
              <a:rPr lang="en-US" altLang="zh-CN" sz="2000" dirty="0"/>
              <a:t>"source"</a:t>
            </a:r>
            <a:r>
              <a:rPr lang="zh-CN" altLang="en-US" sz="2000" dirty="0"/>
              <a:t>。源属性的值是图像的 </a:t>
            </a:r>
            <a:r>
              <a:rPr lang="en-US" altLang="zh-CN" sz="2000" dirty="0"/>
              <a:t>URL </a:t>
            </a:r>
            <a:r>
              <a:rPr lang="zh-CN" altLang="en-US" sz="2000" dirty="0"/>
              <a:t>地址。</a:t>
            </a:r>
            <a:r>
              <a:rPr lang="zh-CN" altLang="zh-CN" sz="2000" dirty="0"/>
              <a:t>src属性是必须的。Src的URL可以是</a:t>
            </a:r>
            <a:r>
              <a:rPr lang="zh-CN" altLang="zh-CN" sz="2000" dirty="0">
                <a:solidFill>
                  <a:srgbClr val="FF0000"/>
                </a:solidFill>
              </a:rPr>
              <a:t>绝对地址</a:t>
            </a:r>
            <a:r>
              <a:rPr lang="zh-CN" altLang="zh-CN" sz="2000" dirty="0"/>
              <a:t>，也可以是</a:t>
            </a:r>
            <a:r>
              <a:rPr lang="zh-CN" altLang="zh-CN" sz="2000" dirty="0">
                <a:solidFill>
                  <a:srgbClr val="FF0000"/>
                </a:solidFill>
              </a:rPr>
              <a:t>相对地址</a:t>
            </a:r>
            <a:endParaRPr lang="zh-CN" altLang="en-US" sz="2000" dirty="0"/>
          </a:p>
          <a:p>
            <a:r>
              <a:rPr lang="en-US" altLang="zh-CN" sz="2000" dirty="0"/>
              <a:t>&lt;</a:t>
            </a:r>
            <a:r>
              <a:rPr lang="en-US" altLang="zh-CN" sz="2000" dirty="0" err="1"/>
              <a:t>img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src</a:t>
            </a:r>
            <a:r>
              <a:rPr lang="en-US" altLang="zh-CN" sz="2000" dirty="0"/>
              <a:t>="</a:t>
            </a:r>
            <a:r>
              <a:rPr lang="en-US" altLang="zh-CN" sz="2000" dirty="0" err="1"/>
              <a:t>url</a:t>
            </a:r>
            <a:r>
              <a:rPr lang="en-US" altLang="zh-CN" sz="2000" dirty="0"/>
              <a:t>" alt="</a:t>
            </a:r>
            <a:r>
              <a:rPr lang="en-US" altLang="zh-CN" sz="2000" dirty="0" err="1"/>
              <a:t>some_text</a:t>
            </a:r>
            <a:r>
              <a:rPr lang="en-US" altLang="zh-CN" sz="2000" dirty="0"/>
              <a:t>"&gt; </a:t>
            </a:r>
          </a:p>
          <a:p>
            <a:r>
              <a:rPr lang="en-US" altLang="zh-CN" sz="2000" b="1" dirty="0"/>
              <a:t>HTML </a:t>
            </a:r>
            <a:r>
              <a:rPr lang="zh-CN" altLang="en-US" sz="2000" b="1" dirty="0"/>
              <a:t>图像</a:t>
            </a:r>
            <a:r>
              <a:rPr lang="en-US" altLang="zh-CN" sz="2000" b="1" dirty="0"/>
              <a:t>- Alt</a:t>
            </a:r>
            <a:r>
              <a:rPr lang="zh-CN" altLang="en-US" sz="2000" b="1" dirty="0"/>
              <a:t>属性</a:t>
            </a:r>
            <a:endParaRPr lang="en-US" altLang="zh-CN" sz="2000" b="1" dirty="0"/>
          </a:p>
          <a:p>
            <a:pPr latinLnBrk="1"/>
            <a:r>
              <a:rPr lang="en-US" altLang="zh-CN" sz="2000" dirty="0"/>
              <a:t>alt </a:t>
            </a:r>
            <a:r>
              <a:rPr lang="zh-CN" altLang="en-US" sz="2000" dirty="0"/>
              <a:t>属性用来为图像定义一串预备的可替换的文本。</a:t>
            </a:r>
          </a:p>
          <a:p>
            <a:pPr latinLnBrk="1"/>
            <a:r>
              <a:rPr lang="zh-CN" altLang="en-US" sz="2000" dirty="0"/>
              <a:t>替换文本属性的值是用户定义的</a:t>
            </a:r>
          </a:p>
          <a:p>
            <a:r>
              <a:rPr lang="en-US" altLang="zh-CN" sz="2000" b="1" dirty="0"/>
              <a:t>HTML </a:t>
            </a:r>
            <a:r>
              <a:rPr lang="zh-CN" altLang="en-US" sz="2000" b="1" dirty="0"/>
              <a:t>图像</a:t>
            </a:r>
            <a:r>
              <a:rPr lang="en-US" altLang="zh-CN" sz="2000" b="1" dirty="0"/>
              <a:t>- </a:t>
            </a:r>
            <a:r>
              <a:rPr lang="zh-CN" altLang="en-US" sz="2000" b="1" dirty="0"/>
              <a:t>设置图像的高度与宽度</a:t>
            </a:r>
            <a:endParaRPr lang="en-US" altLang="zh-CN" sz="2000" b="1" dirty="0"/>
          </a:p>
          <a:p>
            <a:r>
              <a:rPr lang="en-US" altLang="zh-CN" sz="2000" dirty="0"/>
              <a:t>&lt;</a:t>
            </a:r>
            <a:r>
              <a:rPr lang="en-US" altLang="zh-CN" sz="2000" dirty="0" err="1"/>
              <a:t>img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src</a:t>
            </a:r>
            <a:r>
              <a:rPr lang="en-US" altLang="zh-CN" sz="2000" dirty="0"/>
              <a:t>="pulpit.jpg" alt="Pulpit rock" width="304" height="228"&gt;</a:t>
            </a:r>
          </a:p>
          <a:p>
            <a:r>
              <a:rPr lang="en-US" altLang="zh-CN" sz="2000" dirty="0"/>
              <a:t>HTML</a:t>
            </a:r>
            <a:r>
              <a:rPr lang="zh-CN" altLang="en-US" sz="2000" dirty="0"/>
              <a:t>图像</a:t>
            </a:r>
            <a:r>
              <a:rPr lang="en-US" altLang="zh-CN" sz="2000" dirty="0"/>
              <a:t>-title</a:t>
            </a:r>
            <a:r>
              <a:rPr lang="zh-CN" altLang="en-US" sz="2000" dirty="0"/>
              <a:t>属性</a:t>
            </a:r>
            <a:endParaRPr lang="en-US" altLang="zh-CN" sz="2000" dirty="0"/>
          </a:p>
          <a:p>
            <a:r>
              <a:rPr lang="zh-CN" altLang="en-US" sz="2000" dirty="0"/>
              <a:t>图片显不显示，都出现文字说明。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标题 1">
            <a:extLst>
              <a:ext uri="{FF2B5EF4-FFF2-40B4-BE49-F238E27FC236}">
                <a16:creationId xmlns:a16="http://schemas.microsoft.com/office/drawing/2014/main" id="{6CF32873-4AD0-4253-9964-5A042FB8FD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zh-CN" dirty="0"/>
              <a:t>设置图像映射</a:t>
            </a:r>
            <a:endParaRPr lang="zh-CN" altLang="en-US" dirty="0"/>
          </a:p>
        </p:txBody>
      </p:sp>
      <p:sp>
        <p:nvSpPr>
          <p:cNvPr id="59395" name="内容占位符 2">
            <a:extLst>
              <a:ext uri="{FF2B5EF4-FFF2-40B4-BE49-F238E27FC236}">
                <a16:creationId xmlns:a16="http://schemas.microsoft.com/office/drawing/2014/main" id="{52D8337D-A9A1-4032-A59B-740FE566C32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53331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zh-CN" altLang="en-US" dirty="0"/>
              <a:t>基本语法</a:t>
            </a:r>
            <a:endParaRPr lang="en-US" altLang="zh-CN" dirty="0"/>
          </a:p>
          <a:p>
            <a:pPr eaLnBrk="1" hangingPunct="1"/>
            <a:r>
              <a:rPr lang="zh-CN" altLang="en-US" dirty="0"/>
              <a:t>&lt;img src=”URL” usemap=””&gt;&lt;/img&gt;</a:t>
            </a:r>
          </a:p>
          <a:p>
            <a:pPr eaLnBrk="1" hangingPunct="1"/>
            <a:r>
              <a:rPr lang="zh-CN" altLang="en-US" dirty="0"/>
              <a:t>&lt;map name＝</a:t>
            </a:r>
            <a:r>
              <a:rPr lang="en-US" altLang="zh-CN" dirty="0"/>
              <a:t>””</a:t>
            </a:r>
            <a:r>
              <a:rPr lang="zh-CN" altLang="en-US" dirty="0"/>
              <a:t>&gt;</a:t>
            </a:r>
          </a:p>
          <a:p>
            <a:pPr eaLnBrk="1" hangingPunct="1"/>
            <a:r>
              <a:rPr lang="zh-CN" altLang="en-US" dirty="0"/>
              <a:t>&lt;area shape=”” cords=” , , , ” href＝</a:t>
            </a:r>
            <a:r>
              <a:rPr lang="en-US" altLang="zh-CN" dirty="0"/>
              <a:t>”</a:t>
            </a:r>
            <a:r>
              <a:rPr lang="zh-CN" altLang="en-US" dirty="0"/>
              <a:t>URL”&gt;</a:t>
            </a:r>
          </a:p>
          <a:p>
            <a:pPr eaLnBrk="1" hangingPunct="1"/>
            <a:r>
              <a:rPr lang="zh-CN" altLang="en-US" dirty="0"/>
              <a:t>&lt;/map&gt;</a:t>
            </a:r>
            <a:endParaRPr lang="en-US" altLang="zh-CN" dirty="0"/>
          </a:p>
          <a:p>
            <a:pPr eaLnBrk="1" hangingPunct="1"/>
            <a:r>
              <a:rPr lang="zh-CN" altLang="en-US" dirty="0"/>
              <a:t>例：</a:t>
            </a:r>
            <a:endParaRPr lang="en-US" altLang="zh-CN" dirty="0"/>
          </a:p>
          <a:p>
            <a:pPr eaLnBrk="1" hangingPunct="1"/>
            <a:r>
              <a:rPr lang="en-US" altLang="zh-CN" dirty="0"/>
              <a:t>&lt;</a:t>
            </a:r>
            <a:r>
              <a:rPr lang="en-US" altLang="zh-CN" dirty="0" err="1"/>
              <a:t>img</a:t>
            </a:r>
            <a:r>
              <a:rPr lang="en-US" altLang="zh-CN" dirty="0"/>
              <a:t> </a:t>
            </a:r>
            <a:r>
              <a:rPr lang="en-US" altLang="zh-CN" dirty="0" err="1"/>
              <a:t>src</a:t>
            </a:r>
            <a:r>
              <a:rPr lang="en-US" altLang="zh-CN" dirty="0"/>
              <a:t>="planets.gif" alt="Planets" </a:t>
            </a:r>
            <a:r>
              <a:rPr lang="en-US" altLang="zh-CN" dirty="0" err="1"/>
              <a:t>usemap</a:t>
            </a:r>
            <a:r>
              <a:rPr lang="en-US" altLang="zh-CN" dirty="0"/>
              <a:t>="#</a:t>
            </a:r>
            <a:r>
              <a:rPr lang="en-US" altLang="zh-CN" dirty="0" err="1"/>
              <a:t>planetmap</a:t>
            </a:r>
            <a:r>
              <a:rPr lang="en-US" altLang="zh-CN" dirty="0"/>
              <a:t>" /&gt;</a:t>
            </a:r>
          </a:p>
          <a:p>
            <a:pPr eaLnBrk="1" hangingPunct="1"/>
            <a:r>
              <a:rPr lang="en-US" altLang="zh-CN" dirty="0"/>
              <a:t>&lt;map name="</a:t>
            </a:r>
            <a:r>
              <a:rPr lang="en-US" altLang="zh-CN" dirty="0" err="1"/>
              <a:t>planetmap</a:t>
            </a:r>
            <a:r>
              <a:rPr lang="en-US" altLang="zh-CN" dirty="0"/>
              <a:t>"&gt;</a:t>
            </a:r>
          </a:p>
          <a:p>
            <a:pPr eaLnBrk="1" hangingPunct="1"/>
            <a:r>
              <a:rPr lang="en-US" altLang="zh-CN" dirty="0"/>
              <a:t>   &lt;area </a:t>
            </a:r>
            <a:r>
              <a:rPr lang="en-US" altLang="zh-CN" dirty="0" err="1"/>
              <a:t>href</a:t>
            </a:r>
            <a:r>
              <a:rPr lang="en-US" altLang="zh-CN" dirty="0"/>
              <a:t>="sun.htm" shape="</a:t>
            </a:r>
            <a:r>
              <a:rPr lang="en-US" altLang="zh-CN" dirty="0" err="1"/>
              <a:t>rect</a:t>
            </a:r>
            <a:r>
              <a:rPr lang="en-US" altLang="zh-CN" dirty="0"/>
              <a:t>" </a:t>
            </a:r>
            <a:r>
              <a:rPr lang="en-US" altLang="zh-CN" dirty="0" err="1"/>
              <a:t>coords</a:t>
            </a:r>
            <a:r>
              <a:rPr lang="en-US" altLang="zh-CN" dirty="0"/>
              <a:t>="0,0,110,260"&gt;Sun&lt;/a&gt;</a:t>
            </a:r>
          </a:p>
          <a:p>
            <a:pPr eaLnBrk="1" hangingPunct="1"/>
            <a:r>
              <a:rPr lang="en-US" altLang="zh-CN" dirty="0"/>
              <a:t>&lt;/map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id="{21C9BB57-8A72-4B94-AD39-D6E8EC542E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/>
              <a:t>Web</a:t>
            </a:r>
            <a:r>
              <a:rPr lang="zh-CN" altLang="en-US"/>
              <a:t>页面</a:t>
            </a:r>
            <a:r>
              <a:rPr lang="en-US" altLang="zh-CN"/>
              <a:t>-URL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CAF74D-8641-4CD8-A6B9-D150246F57B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zh-CN" altLang="en-US" dirty="0"/>
              <a:t>统一资源定位符（</a:t>
            </a:r>
            <a:r>
              <a:rPr lang="en-US" altLang="zh-CN" dirty="0"/>
              <a:t>URL</a:t>
            </a:r>
            <a:r>
              <a:rPr lang="zh-CN" altLang="en-US" dirty="0"/>
              <a:t>，</a:t>
            </a:r>
            <a:r>
              <a:rPr lang="en-US" altLang="zh-CN" dirty="0"/>
              <a:t>Uniform Resource Locator</a:t>
            </a:r>
            <a:r>
              <a:rPr lang="zh-CN" altLang="en-US" dirty="0"/>
              <a:t>）也被称为网页地址</a:t>
            </a:r>
            <a:endParaRPr lang="en-US" altLang="zh-CN" dirty="0"/>
          </a:p>
          <a:p>
            <a:pPr eaLnBrk="1" hangingPunct="1">
              <a:defRPr/>
            </a:pPr>
            <a:r>
              <a:rPr lang="en-US" altLang="zh-CN" dirty="0"/>
              <a:t>URL </a:t>
            </a:r>
            <a:r>
              <a:rPr lang="zh-CN" altLang="en-US" dirty="0"/>
              <a:t>结构：资源类型、存放资源的主机域名、资源    文件名</a:t>
            </a:r>
            <a:endParaRPr lang="en-US" altLang="zh-CN" dirty="0"/>
          </a:p>
          <a:p>
            <a:pPr eaLnBrk="1" hangingPunct="1">
              <a:defRPr/>
            </a:pPr>
            <a:r>
              <a:rPr lang="en-US" altLang="zh-CN" dirty="0"/>
              <a:t>protocol :// hostname[:port] / path / [;parameters][?query]#fragment</a:t>
            </a:r>
          </a:p>
          <a:p>
            <a:pPr eaLnBrk="1" hangingPunct="1">
              <a:defRPr/>
            </a:pPr>
            <a:r>
              <a:rPr lang="en-US" altLang="zh-CN" dirty="0"/>
              <a:t>Port</a:t>
            </a:r>
            <a:r>
              <a:rPr lang="zh-CN" altLang="en-US" dirty="0"/>
              <a:t>：默认</a:t>
            </a:r>
            <a:r>
              <a:rPr lang="en-US" altLang="zh-CN" dirty="0"/>
              <a:t>80</a:t>
            </a:r>
          </a:p>
          <a:p>
            <a:pPr eaLnBrk="1" hangingPunct="1">
              <a:defRPr/>
            </a:pPr>
            <a:r>
              <a:rPr lang="en-US" altLang="zh-CN" dirty="0"/>
              <a:t>Query</a:t>
            </a:r>
            <a:r>
              <a:rPr lang="zh-CN" altLang="en-US" dirty="0"/>
              <a:t>：用</a:t>
            </a:r>
            <a:r>
              <a:rPr lang="en-US" altLang="zh-CN" dirty="0"/>
              <a:t>&amp;</a:t>
            </a:r>
            <a:r>
              <a:rPr lang="zh-CN" altLang="en-US" dirty="0"/>
              <a:t>分开，用等号连接</a:t>
            </a:r>
            <a:r>
              <a:rPr lang="en-US" altLang="zh-CN" dirty="0"/>
              <a:t>key</a:t>
            </a:r>
            <a:r>
              <a:rPr lang="zh-CN" altLang="en-US" dirty="0"/>
              <a:t>和</a:t>
            </a:r>
            <a:r>
              <a:rPr lang="en-US" altLang="zh-CN" dirty="0"/>
              <a:t>value</a:t>
            </a:r>
          </a:p>
          <a:p>
            <a:pPr eaLnBrk="1" hangingPunct="1">
              <a:defRPr/>
            </a:pPr>
            <a:r>
              <a:rPr lang="zh-CN" altLang="en-US" dirty="0"/>
              <a:t>转义字符：</a:t>
            </a:r>
            <a:r>
              <a:rPr lang="en-US" altLang="zh-CN" dirty="0"/>
              <a:t>%20 </a:t>
            </a:r>
            <a:r>
              <a:rPr lang="zh-CN" altLang="en-US" dirty="0"/>
              <a:t>空格</a:t>
            </a:r>
            <a:endParaRPr lang="en-US" altLang="zh-CN" dirty="0"/>
          </a:p>
          <a:p>
            <a:pPr eaLnBrk="1" hangingPunct="1">
              <a:defRPr/>
            </a:pPr>
            <a:endParaRPr lang="en-US" altLang="zh-CN" dirty="0"/>
          </a:p>
          <a:p>
            <a:pPr marL="0" indent="0">
              <a:buNone/>
              <a:defRPr/>
            </a:pPr>
            <a:r>
              <a:rPr lang="zh-CN" altLang="en-US" dirty="0"/>
              <a:t>  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内容占位符 4" descr="28.jpg">
            <a:extLst>
              <a:ext uri="{FF2B5EF4-FFF2-40B4-BE49-F238E27FC236}">
                <a16:creationId xmlns:a16="http://schemas.microsoft.com/office/drawing/2014/main" id="{9EE9101C-B203-46F2-9D88-87F86F830189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8936" y="567862"/>
            <a:ext cx="7772400" cy="4949825"/>
          </a:xfrm>
        </p:spPr>
      </p:pic>
    </p:spTree>
    <p:extLst>
      <p:ext uri="{BB962C8B-B14F-4D97-AF65-F5344CB8AC3E}">
        <p14:creationId xmlns:p14="http://schemas.microsoft.com/office/powerpoint/2010/main" val="17002430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内容占位符 6" descr="29.jpg">
            <a:extLst>
              <a:ext uri="{FF2B5EF4-FFF2-40B4-BE49-F238E27FC236}">
                <a16:creationId xmlns:a16="http://schemas.microsoft.com/office/drawing/2014/main" id="{095C0D5D-B992-4600-8378-501F778D2BBF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7639" y="496056"/>
            <a:ext cx="7974012" cy="4164012"/>
          </a:xfrm>
          <a:noFill/>
        </p:spPr>
      </p:pic>
    </p:spTree>
    <p:extLst>
      <p:ext uri="{BB962C8B-B14F-4D97-AF65-F5344CB8AC3E}">
        <p14:creationId xmlns:p14="http://schemas.microsoft.com/office/powerpoint/2010/main" val="24262097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标题 1">
            <a:extLst>
              <a:ext uri="{FF2B5EF4-FFF2-40B4-BE49-F238E27FC236}">
                <a16:creationId xmlns:a16="http://schemas.microsoft.com/office/drawing/2014/main" id="{549B6322-7EDE-4D3C-BDE1-F060FDECBD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zh-CN"/>
              <a:t>设置图像映射</a:t>
            </a:r>
            <a:endParaRPr lang="zh-CN" altLang="en-US"/>
          </a:p>
        </p:txBody>
      </p:sp>
      <p:sp>
        <p:nvSpPr>
          <p:cNvPr id="60419" name="内容占位符 2">
            <a:extLst>
              <a:ext uri="{FF2B5EF4-FFF2-40B4-BE49-F238E27FC236}">
                <a16:creationId xmlns:a16="http://schemas.microsoft.com/office/drawing/2014/main" id="{5DB39C9E-E788-4AF2-837D-793F505F0B3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eaLnBrk="1" hangingPunct="1"/>
            <a:r>
              <a:rPr lang="zh-CN" altLang="en-US" b="1" dirty="0"/>
              <a:t>语法说明</a:t>
            </a:r>
            <a:endParaRPr lang="en-US" altLang="zh-CN" dirty="0">
              <a:sym typeface="Wingdings" panose="05000000000000000000" pitchFamily="2" charset="2"/>
            </a:endParaRPr>
          </a:p>
          <a:p>
            <a:pPr eaLnBrk="1" hangingPunct="1"/>
            <a:r>
              <a:rPr lang="zh-CN" altLang="en-US" sz="2000" dirty="0">
                <a:sym typeface="Wingdings" panose="05000000000000000000" pitchFamily="2" charset="2"/>
              </a:rPr>
              <a:t></a:t>
            </a:r>
            <a:r>
              <a:rPr lang="zh-CN" altLang="en-US" sz="2000" dirty="0"/>
              <a:t>  &lt;img&gt;标记表示插入图像文件，src表示插入图像的路径；</a:t>
            </a:r>
          </a:p>
          <a:p>
            <a:pPr eaLnBrk="1" hangingPunct="1"/>
            <a:r>
              <a:rPr lang="zh-CN" altLang="en-US" sz="2000" dirty="0">
                <a:sym typeface="Wingdings" panose="05000000000000000000" pitchFamily="2" charset="2"/>
              </a:rPr>
              <a:t></a:t>
            </a:r>
            <a:r>
              <a:rPr lang="zh-CN" altLang="en-US" sz="2000" dirty="0"/>
              <a:t>  &lt;map&gt;标记表示插入图像映射；</a:t>
            </a:r>
          </a:p>
          <a:p>
            <a:pPr eaLnBrk="1" hangingPunct="1"/>
            <a:r>
              <a:rPr lang="zh-CN" altLang="en-US" sz="2000" dirty="0">
                <a:sym typeface="Wingdings" panose="05000000000000000000" pitchFamily="2" charset="2"/>
              </a:rPr>
              <a:t></a:t>
            </a:r>
            <a:r>
              <a:rPr lang="zh-CN" altLang="en-US" sz="2000" dirty="0"/>
              <a:t>  &lt;area&gt;标记表示图像映射区域；</a:t>
            </a:r>
          </a:p>
          <a:p>
            <a:pPr eaLnBrk="1" hangingPunct="1"/>
            <a:r>
              <a:rPr lang="zh-CN" altLang="en-US" sz="2000" dirty="0">
                <a:sym typeface="Wingdings" panose="05000000000000000000" pitchFamily="2" charset="2"/>
              </a:rPr>
              <a:t></a:t>
            </a:r>
            <a:r>
              <a:rPr lang="zh-CN" altLang="en-US" sz="2000" dirty="0"/>
              <a:t>  rhape属性表示映射区域形状：</a:t>
            </a:r>
          </a:p>
          <a:p>
            <a:pPr eaLnBrk="1" hangingPunct="1"/>
            <a:r>
              <a:rPr lang="zh-CN" altLang="en-US" sz="2000" dirty="0">
                <a:sym typeface="Wingdings 2" panose="05020102010507070707" pitchFamily="18" charset="2"/>
              </a:rPr>
              <a:t>     </a:t>
            </a:r>
            <a:r>
              <a:rPr lang="zh-CN" altLang="en-US" sz="2000" dirty="0"/>
              <a:t> “rect”表示矩形区域；</a:t>
            </a:r>
          </a:p>
          <a:p>
            <a:pPr eaLnBrk="1" hangingPunct="1"/>
            <a:r>
              <a:rPr lang="zh-CN" altLang="en-US" sz="2000" dirty="0">
                <a:sym typeface="Wingdings 2" panose="05020102010507070707" pitchFamily="18" charset="2"/>
              </a:rPr>
              <a:t>     </a:t>
            </a:r>
            <a:r>
              <a:rPr lang="zh-CN" altLang="en-US" sz="2000" dirty="0"/>
              <a:t> “circle”表示椭圆形区域；</a:t>
            </a:r>
          </a:p>
          <a:p>
            <a:pPr eaLnBrk="1" hangingPunct="1"/>
            <a:r>
              <a:rPr lang="zh-CN" altLang="en-US" sz="2000" dirty="0">
                <a:sym typeface="Wingdings 2" panose="05020102010507070707" pitchFamily="18" charset="2"/>
              </a:rPr>
              <a:t>     </a:t>
            </a:r>
            <a:r>
              <a:rPr lang="zh-CN" altLang="en-US" sz="2000" dirty="0"/>
              <a:t> “poly”表示多边形区域；</a:t>
            </a:r>
          </a:p>
          <a:p>
            <a:pPr eaLnBrk="1" hangingPunct="1"/>
            <a:r>
              <a:rPr lang="zh-CN" altLang="en-US" sz="2000" dirty="0">
                <a:sym typeface="Wingdings" panose="05000000000000000000" pitchFamily="2" charset="2"/>
              </a:rPr>
              <a:t></a:t>
            </a:r>
            <a:r>
              <a:rPr lang="zh-CN" altLang="en-US" sz="2000" dirty="0"/>
              <a:t>  c</a:t>
            </a:r>
            <a:r>
              <a:rPr lang="en-US" altLang="zh-CN" sz="2000" dirty="0"/>
              <a:t>o</a:t>
            </a:r>
            <a:r>
              <a:rPr lang="zh-CN" altLang="en-US" sz="2000" dirty="0"/>
              <a:t>ords表示感应区域的坐标。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标题 1">
            <a:extLst>
              <a:ext uri="{FF2B5EF4-FFF2-40B4-BE49-F238E27FC236}">
                <a16:creationId xmlns:a16="http://schemas.microsoft.com/office/drawing/2014/main" id="{0A126FF7-1214-4BF5-B64B-2B7E17A4DA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</a:t>
            </a:r>
            <a:r>
              <a:rPr lang="zh-CN" altLang="en-US" b="1"/>
              <a:t>表格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ECA689-5407-4736-9626-B7615A5941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>
              <a:defRPr/>
            </a:pPr>
            <a:r>
              <a:rPr lang="zh-CN" altLang="en-US" sz="2000" dirty="0"/>
              <a:t>表格由 </a:t>
            </a:r>
            <a:r>
              <a:rPr lang="en-US" altLang="zh-CN" sz="2000" dirty="0"/>
              <a:t>&lt;table&gt; </a:t>
            </a:r>
            <a:r>
              <a:rPr lang="zh-CN" altLang="en-US" sz="2000" dirty="0"/>
              <a:t>标签来定义。每个表格均有若干行（由 </a:t>
            </a:r>
            <a:r>
              <a:rPr lang="en-US" altLang="zh-CN" sz="2000" dirty="0"/>
              <a:t>&lt;</a:t>
            </a:r>
            <a:r>
              <a:rPr lang="en-US" altLang="zh-CN" sz="2000" dirty="0" err="1"/>
              <a:t>tr</a:t>
            </a:r>
            <a:r>
              <a:rPr lang="en-US" altLang="zh-CN" sz="2000" dirty="0"/>
              <a:t>&gt; </a:t>
            </a:r>
            <a:r>
              <a:rPr lang="zh-CN" altLang="en-US" sz="2000" dirty="0"/>
              <a:t>标签定义），每行被分割为若干单元格（由 </a:t>
            </a:r>
            <a:r>
              <a:rPr lang="en-US" altLang="zh-CN" sz="2000" dirty="0"/>
              <a:t>&lt;td&gt; </a:t>
            </a:r>
            <a:r>
              <a:rPr lang="zh-CN" altLang="en-US" sz="2000" dirty="0"/>
              <a:t>标签定义）。字母 </a:t>
            </a:r>
            <a:r>
              <a:rPr lang="en-US" altLang="zh-CN" sz="2000" dirty="0"/>
              <a:t>td </a:t>
            </a:r>
            <a:r>
              <a:rPr lang="zh-CN" altLang="en-US" sz="2000" dirty="0"/>
              <a:t>指表格数据（</a:t>
            </a:r>
            <a:r>
              <a:rPr lang="en-US" altLang="zh-CN" sz="2000" dirty="0"/>
              <a:t>table data</a:t>
            </a:r>
            <a:r>
              <a:rPr lang="zh-CN" altLang="en-US" sz="2000" dirty="0"/>
              <a:t>），即数据单元格的内容。数据单元格可以包含文本、图片、列表、段落、表单、水平线、表格等等。</a:t>
            </a:r>
            <a:endParaRPr lang="en-US" altLang="zh-CN" sz="2000" dirty="0"/>
          </a:p>
          <a:p>
            <a:pPr>
              <a:defRPr/>
            </a:pPr>
            <a:r>
              <a:rPr lang="en-US" altLang="zh-CN" sz="2000" dirty="0"/>
              <a:t>&lt;table border="1"&gt; &lt;</a:t>
            </a:r>
            <a:r>
              <a:rPr lang="en-US" altLang="zh-CN" sz="2000" dirty="0" err="1"/>
              <a:t>tr</a:t>
            </a:r>
            <a:r>
              <a:rPr lang="en-US" altLang="zh-CN" sz="2000" dirty="0"/>
              <a:t>&gt; &lt;td&gt;row 1, cell 1&lt;/td&gt; &lt;td&gt;row 1, cell 2&lt;/td&gt; &lt;/</a:t>
            </a:r>
            <a:r>
              <a:rPr lang="en-US" altLang="zh-CN" sz="2000" dirty="0" err="1"/>
              <a:t>tr</a:t>
            </a:r>
            <a:r>
              <a:rPr lang="en-US" altLang="zh-CN" sz="2000" dirty="0"/>
              <a:t>&gt; &lt;</a:t>
            </a:r>
            <a:r>
              <a:rPr lang="en-US" altLang="zh-CN" sz="2000" dirty="0" err="1"/>
              <a:t>tr</a:t>
            </a:r>
            <a:r>
              <a:rPr lang="en-US" altLang="zh-CN" sz="2000" dirty="0"/>
              <a:t>&gt; &lt;td&gt;row 2, cell 1&lt;/td&gt; &lt;td&gt;row 2, cell 2&lt;/td&gt; &lt;/</a:t>
            </a:r>
            <a:r>
              <a:rPr lang="en-US" altLang="zh-CN" sz="2000" dirty="0" err="1"/>
              <a:t>tr</a:t>
            </a:r>
            <a:r>
              <a:rPr lang="en-US" altLang="zh-CN" sz="2000" dirty="0"/>
              <a:t>&gt; &lt;/table&gt;</a:t>
            </a:r>
          </a:p>
          <a:p>
            <a:pPr>
              <a:defRPr/>
            </a:pPr>
            <a:endParaRPr lang="en-US" altLang="zh-CN" sz="2000" dirty="0"/>
          </a:p>
          <a:p>
            <a:pPr>
              <a:defRPr/>
            </a:pPr>
            <a:r>
              <a:rPr lang="en-US" altLang="zh-CN" sz="2000" b="1" dirty="0"/>
              <a:t>HTML </a:t>
            </a:r>
            <a:r>
              <a:rPr lang="zh-CN" altLang="en-US" sz="2000" b="1" dirty="0"/>
              <a:t>表格和边框属性（</a:t>
            </a:r>
            <a:r>
              <a:rPr lang="en-US" altLang="zh-CN" sz="2000" b="1" dirty="0"/>
              <a:t>border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pPr latinLnBrk="1">
              <a:defRPr/>
            </a:pPr>
            <a:r>
              <a:rPr lang="zh-CN" altLang="en-US" sz="2000" dirty="0"/>
              <a:t>如果不定义边框属性，表格将不显示边框。有时这很有用，但是大多数时候，我们希望显示边框。 </a:t>
            </a:r>
          </a:p>
          <a:p>
            <a:pPr marL="0" indent="0">
              <a:buNone/>
              <a:defRPr/>
            </a:pPr>
            <a:endParaRPr lang="zh-CN" altLang="en-US" sz="20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>
            <a:extLst>
              <a:ext uri="{FF2B5EF4-FFF2-40B4-BE49-F238E27FC236}">
                <a16:creationId xmlns:a16="http://schemas.microsoft.com/office/drawing/2014/main" id="{91F0AA28-1879-44EE-B7B8-CACEF1EE8CB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</a:t>
            </a:r>
            <a:r>
              <a:rPr lang="zh-CN" altLang="en-US" b="1"/>
              <a:t>表格 </a:t>
            </a:r>
            <a:r>
              <a:rPr lang="en-US" altLang="zh-CN" b="1"/>
              <a:t>- table</a:t>
            </a:r>
            <a:endParaRPr lang="zh-CN" altLang="en-US"/>
          </a:p>
        </p:txBody>
      </p:sp>
      <p:sp>
        <p:nvSpPr>
          <p:cNvPr id="62467" name="内容占位符 2">
            <a:extLst>
              <a:ext uri="{FF2B5EF4-FFF2-40B4-BE49-F238E27FC236}">
                <a16:creationId xmlns:a16="http://schemas.microsoft.com/office/drawing/2014/main" id="{2D2D3AF9-1DC1-44AE-9938-2E89FF1C3CC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altLang="zh-CN" b="1"/>
              <a:t>HTML &lt;table&gt; </a:t>
            </a:r>
            <a:r>
              <a:rPr lang="zh-CN" altLang="en-US" b="1"/>
              <a:t>标签</a:t>
            </a:r>
            <a:endParaRPr lang="en-US" altLang="zh-CN" b="1"/>
          </a:p>
          <a:p>
            <a:pPr latinLnBrk="1"/>
            <a:r>
              <a:rPr lang="en-US" altLang="zh-CN" sz="2000"/>
              <a:t>&lt;table&gt; </a:t>
            </a:r>
            <a:r>
              <a:rPr lang="zh-CN" altLang="en-US" sz="2000"/>
              <a:t>标签定义 </a:t>
            </a:r>
            <a:r>
              <a:rPr lang="en-US" altLang="zh-CN" sz="2000"/>
              <a:t>HTML </a:t>
            </a:r>
            <a:r>
              <a:rPr lang="zh-CN" altLang="en-US" sz="2000"/>
              <a:t>表格</a:t>
            </a:r>
          </a:p>
          <a:p>
            <a:pPr latinLnBrk="1"/>
            <a:r>
              <a:rPr lang="zh-CN" altLang="en-US" sz="2000"/>
              <a:t>一个 </a:t>
            </a:r>
            <a:r>
              <a:rPr lang="en-US" altLang="zh-CN" sz="2000"/>
              <a:t>HTML </a:t>
            </a:r>
            <a:r>
              <a:rPr lang="zh-CN" altLang="en-US" sz="2000"/>
              <a:t>表格包括 </a:t>
            </a:r>
            <a:r>
              <a:rPr lang="en-US" altLang="zh-CN" sz="2000"/>
              <a:t>&lt;table&gt; </a:t>
            </a:r>
            <a:r>
              <a:rPr lang="zh-CN" altLang="en-US" sz="2000"/>
              <a:t>元素，一个或多个 </a:t>
            </a:r>
            <a:r>
              <a:rPr lang="en-US" altLang="zh-CN" sz="2000" u="sng">
                <a:hlinkClick r:id="rId2"/>
              </a:rPr>
              <a:t>&lt;tr&gt;</a:t>
            </a:r>
            <a:r>
              <a:rPr lang="zh-CN" altLang="en-US" sz="2000"/>
              <a:t>、</a:t>
            </a:r>
            <a:r>
              <a:rPr lang="en-US" altLang="zh-CN" sz="2000" u="sng">
                <a:hlinkClick r:id="rId3"/>
              </a:rPr>
              <a:t>&lt;th&gt;</a:t>
            </a:r>
            <a:r>
              <a:rPr lang="en-US" altLang="zh-CN" sz="2000"/>
              <a:t> </a:t>
            </a:r>
            <a:r>
              <a:rPr lang="zh-CN" altLang="en-US" sz="2000"/>
              <a:t>以及 </a:t>
            </a:r>
            <a:r>
              <a:rPr lang="en-US" altLang="zh-CN" sz="2000" u="sng">
                <a:hlinkClick r:id="rId4"/>
              </a:rPr>
              <a:t>&lt;td&gt;</a:t>
            </a:r>
            <a:r>
              <a:rPr lang="en-US" altLang="zh-CN" sz="2000"/>
              <a:t> </a:t>
            </a:r>
            <a:r>
              <a:rPr lang="zh-CN" altLang="en-US" sz="2000"/>
              <a:t>元素。</a:t>
            </a:r>
          </a:p>
          <a:p>
            <a:pPr latinLnBrk="1"/>
            <a:r>
              <a:rPr lang="en-US" altLang="zh-CN" sz="2000"/>
              <a:t>&lt;tr&gt; </a:t>
            </a:r>
            <a:r>
              <a:rPr lang="zh-CN" altLang="en-US" sz="2000"/>
              <a:t>元素定义表格行，</a:t>
            </a:r>
            <a:r>
              <a:rPr lang="en-US" altLang="zh-CN" sz="2000"/>
              <a:t>&lt;th&gt; </a:t>
            </a:r>
            <a:r>
              <a:rPr lang="zh-CN" altLang="en-US" sz="2000"/>
              <a:t>元素定义表头，</a:t>
            </a:r>
            <a:r>
              <a:rPr lang="en-US" altLang="zh-CN" sz="2000"/>
              <a:t>&lt;td&gt; </a:t>
            </a:r>
            <a:r>
              <a:rPr lang="zh-CN" altLang="en-US" sz="2000"/>
              <a:t>元素定义表格单元。</a:t>
            </a:r>
          </a:p>
          <a:p>
            <a:pPr latinLnBrk="1"/>
            <a:r>
              <a:rPr lang="zh-CN" altLang="en-US" sz="2000"/>
              <a:t>更复杂的 </a:t>
            </a:r>
            <a:r>
              <a:rPr lang="en-US" altLang="zh-CN" sz="2000"/>
              <a:t>HTML </a:t>
            </a:r>
            <a:r>
              <a:rPr lang="zh-CN" altLang="en-US" sz="2000"/>
              <a:t>表格也可能包括 </a:t>
            </a:r>
            <a:r>
              <a:rPr lang="en-US" altLang="zh-CN" sz="2000"/>
              <a:t>&lt;caption&gt;</a:t>
            </a:r>
            <a:r>
              <a:rPr lang="zh-CN" altLang="en-US" sz="2000"/>
              <a:t>、</a:t>
            </a:r>
            <a:r>
              <a:rPr lang="en-US" altLang="zh-CN" sz="2000"/>
              <a:t>&lt;col&gt;</a:t>
            </a:r>
            <a:r>
              <a:rPr lang="zh-CN" altLang="en-US" sz="2000"/>
              <a:t>、</a:t>
            </a:r>
            <a:r>
              <a:rPr lang="en-US" altLang="zh-CN" sz="2000"/>
              <a:t>&lt;colgroup&gt;</a:t>
            </a:r>
            <a:r>
              <a:rPr lang="zh-CN" altLang="en-US" sz="2000"/>
              <a:t>、</a:t>
            </a:r>
            <a:r>
              <a:rPr lang="en-US" altLang="zh-CN" sz="2000"/>
              <a:t>&lt;thead&gt;</a:t>
            </a:r>
            <a:r>
              <a:rPr lang="zh-CN" altLang="en-US" sz="2000"/>
              <a:t>、</a:t>
            </a:r>
            <a:r>
              <a:rPr lang="en-US" altLang="zh-CN" sz="2000"/>
              <a:t>&lt;tfoot&gt; </a:t>
            </a:r>
            <a:r>
              <a:rPr lang="zh-CN" altLang="en-US" sz="2000"/>
              <a:t>以及 </a:t>
            </a:r>
            <a:r>
              <a:rPr lang="en-US" altLang="zh-CN" sz="2000"/>
              <a:t>&lt;tbody&gt; </a:t>
            </a:r>
            <a:r>
              <a:rPr lang="zh-CN" altLang="en-US" sz="2000"/>
              <a:t>元素。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标题 1">
            <a:extLst>
              <a:ext uri="{FF2B5EF4-FFF2-40B4-BE49-F238E27FC236}">
                <a16:creationId xmlns:a16="http://schemas.microsoft.com/office/drawing/2014/main" id="{F444854E-6899-4F03-9B21-A00C1925D66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</a:t>
            </a:r>
            <a:r>
              <a:rPr lang="zh-CN" altLang="en-US" b="1"/>
              <a:t>表格 </a:t>
            </a:r>
            <a:r>
              <a:rPr lang="en-US" altLang="zh-CN" b="1"/>
              <a:t>- table</a:t>
            </a:r>
            <a:endParaRPr lang="zh-CN" altLang="en-US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B0FB90B3-E778-47B4-943A-40F60D86F7BC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87508127"/>
              </p:ext>
            </p:extLst>
          </p:nvPr>
        </p:nvGraphicFramePr>
        <p:xfrm>
          <a:off x="1933852" y="1265993"/>
          <a:ext cx="7772400" cy="4000500"/>
        </p:xfrm>
        <a:graphic>
          <a:graphicData uri="http://schemas.openxmlformats.org/drawingml/2006/table">
            <a:tbl>
              <a:tblPr/>
              <a:tblGrid>
                <a:gridCol w="1636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6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27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>
                          <a:solidFill>
                            <a:srgbClr val="FFFFFF"/>
                          </a:solidFill>
                          <a:effectLst/>
                        </a:rPr>
                        <a:t>属性</a:t>
                      </a:r>
                    </a:p>
                  </a:txBody>
                  <a:tcPr marL="27931" marR="27931" marT="27938" marB="27938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solidFill>
                            <a:srgbClr val="FFFFFF"/>
                          </a:solidFill>
                          <a:effectLst/>
                        </a:rPr>
                        <a:t>值</a:t>
                      </a:r>
                    </a:p>
                  </a:txBody>
                  <a:tcPr marL="27931" marR="27931" marT="27938" marB="27938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solidFill>
                            <a:srgbClr val="FFFFFF"/>
                          </a:solidFill>
                          <a:effectLst/>
                        </a:rPr>
                        <a:t>描述</a:t>
                      </a:r>
                    </a:p>
                  </a:txBody>
                  <a:tcPr marL="27931" marR="27931" marT="27938" marB="27938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3561">
                <a:tc>
                  <a:txBody>
                    <a:bodyPr/>
                    <a:lstStyle/>
                    <a:p>
                      <a:pPr fontAlgn="t"/>
                      <a:r>
                        <a:rPr lang="en-US" sz="1800" u="sng">
                          <a:solidFill>
                            <a:srgbClr val="006600"/>
                          </a:solidFill>
                          <a:effectLst/>
                          <a:hlinkClick r:id="rId2"/>
                        </a:rPr>
                        <a:t>align</a:t>
                      </a:r>
                      <a:endParaRPr lang="en-US" sz="1800">
                        <a:effectLst/>
                      </a:endParaRPr>
                    </a:p>
                  </a:txBody>
                  <a:tcPr marL="46552" marR="46552" marT="65190" marB="65190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left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center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right</a:t>
                      </a:r>
                    </a:p>
                  </a:txBody>
                  <a:tcPr marL="46552" marR="46552" marT="65190" marB="65190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800" dirty="0">
                          <a:solidFill>
                            <a:srgbClr val="E80000"/>
                          </a:solidFill>
                          <a:effectLst/>
                        </a:rPr>
                        <a:t>HTML5 </a:t>
                      </a:r>
                      <a:r>
                        <a:rPr lang="zh-CN" altLang="en-US" sz="1800" dirty="0">
                          <a:solidFill>
                            <a:srgbClr val="E80000"/>
                          </a:solidFill>
                          <a:effectLst/>
                        </a:rPr>
                        <a:t>不支持。</a:t>
                      </a:r>
                      <a:r>
                        <a:rPr lang="en-US" altLang="zh-CN" sz="1800" dirty="0">
                          <a:solidFill>
                            <a:srgbClr val="E80000"/>
                          </a:solidFill>
                          <a:effectLst/>
                        </a:rPr>
                        <a:t>HTML 4.01 </a:t>
                      </a:r>
                      <a:r>
                        <a:rPr lang="zh-CN" altLang="en-US" sz="1800" dirty="0">
                          <a:solidFill>
                            <a:srgbClr val="E80000"/>
                          </a:solidFill>
                          <a:effectLst/>
                        </a:rPr>
                        <a:t>已废弃。</a:t>
                      </a:r>
                      <a:r>
                        <a:rPr lang="zh-CN" altLang="en-US" sz="1800" dirty="0">
                          <a:effectLst/>
                        </a:rPr>
                        <a:t> 规定表格相对周围元素的对齐方式。</a:t>
                      </a:r>
                    </a:p>
                  </a:txBody>
                  <a:tcPr marL="46552" marR="46552" marT="65190" marB="65190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3561">
                <a:tc>
                  <a:txBody>
                    <a:bodyPr/>
                    <a:lstStyle/>
                    <a:p>
                      <a:pPr fontAlgn="t"/>
                      <a:r>
                        <a:rPr lang="en-US" sz="1800" u="sng">
                          <a:solidFill>
                            <a:srgbClr val="006600"/>
                          </a:solidFill>
                          <a:effectLst/>
                          <a:hlinkClick r:id="rId3"/>
                        </a:rPr>
                        <a:t>bgcolor</a:t>
                      </a:r>
                      <a:endParaRPr lang="en-US" sz="1800">
                        <a:effectLst/>
                      </a:endParaRPr>
                    </a:p>
                  </a:txBody>
                  <a:tcPr marL="46552" marR="46552" marT="65190" marB="65190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i="1">
                          <a:effectLst/>
                        </a:rPr>
                        <a:t>rgb(x,x,x)</a:t>
                      </a:r>
                      <a:br>
                        <a:rPr lang="en-US" sz="1800" i="1">
                          <a:effectLst/>
                        </a:rPr>
                      </a:br>
                      <a:r>
                        <a:rPr lang="en-US" sz="1800" i="1">
                          <a:effectLst/>
                        </a:rPr>
                        <a:t>#xxxxxx</a:t>
                      </a:r>
                      <a:br>
                        <a:rPr lang="en-US" sz="1800" i="1">
                          <a:effectLst/>
                        </a:rPr>
                      </a:br>
                      <a:r>
                        <a:rPr lang="en-US" sz="1800" i="1">
                          <a:effectLst/>
                        </a:rPr>
                        <a:t>colorname</a:t>
                      </a:r>
                      <a:endParaRPr lang="en-US" sz="1800">
                        <a:effectLst/>
                      </a:endParaRPr>
                    </a:p>
                  </a:txBody>
                  <a:tcPr marL="46552" marR="46552" marT="65190" marB="65190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800">
                          <a:solidFill>
                            <a:srgbClr val="E80000"/>
                          </a:solidFill>
                          <a:effectLst/>
                        </a:rPr>
                        <a:t>HTML5 </a:t>
                      </a:r>
                      <a:r>
                        <a:rPr lang="zh-CN" altLang="en-US" sz="1800">
                          <a:solidFill>
                            <a:srgbClr val="E80000"/>
                          </a:solidFill>
                          <a:effectLst/>
                        </a:rPr>
                        <a:t>不支持。</a:t>
                      </a:r>
                      <a:r>
                        <a:rPr lang="en-US" altLang="zh-CN" sz="1800">
                          <a:solidFill>
                            <a:srgbClr val="E80000"/>
                          </a:solidFill>
                          <a:effectLst/>
                        </a:rPr>
                        <a:t>HTML 4.01 </a:t>
                      </a:r>
                      <a:r>
                        <a:rPr lang="zh-CN" altLang="en-US" sz="1800">
                          <a:solidFill>
                            <a:srgbClr val="E80000"/>
                          </a:solidFill>
                          <a:effectLst/>
                        </a:rPr>
                        <a:t>已废弃。</a:t>
                      </a:r>
                      <a:r>
                        <a:rPr lang="zh-CN" altLang="en-US" sz="1800">
                          <a:effectLst/>
                        </a:rPr>
                        <a:t> 规定表格的背景颜色。</a:t>
                      </a:r>
                    </a:p>
                  </a:txBody>
                  <a:tcPr marL="46552" marR="46552" marT="65190" marB="65190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9167">
                <a:tc>
                  <a:txBody>
                    <a:bodyPr/>
                    <a:lstStyle/>
                    <a:p>
                      <a:pPr fontAlgn="t"/>
                      <a:r>
                        <a:rPr lang="en-US" sz="1800" u="sng">
                          <a:solidFill>
                            <a:srgbClr val="006600"/>
                          </a:solidFill>
                          <a:effectLst/>
                          <a:hlinkClick r:id="rId4"/>
                        </a:rPr>
                        <a:t>border</a:t>
                      </a:r>
                      <a:endParaRPr lang="en-US" sz="1800">
                        <a:effectLst/>
                      </a:endParaRPr>
                    </a:p>
                  </a:txBody>
                  <a:tcPr marL="46552" marR="46552" marT="65190" marB="65190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800">
                          <a:effectLst/>
                        </a:rPr>
                        <a:t>1</a:t>
                      </a:r>
                      <a:br>
                        <a:rPr lang="en-US" altLang="zh-CN" sz="1800">
                          <a:effectLst/>
                        </a:rPr>
                      </a:br>
                      <a:r>
                        <a:rPr lang="en-US" altLang="zh-CN" sz="1800">
                          <a:effectLst/>
                        </a:rPr>
                        <a:t>""</a:t>
                      </a:r>
                    </a:p>
                  </a:txBody>
                  <a:tcPr marL="46552" marR="46552" marT="65190" marB="65190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800">
                          <a:effectLst/>
                        </a:rPr>
                        <a:t>规定表格单元是否拥有边框。</a:t>
                      </a:r>
                    </a:p>
                  </a:txBody>
                  <a:tcPr marL="46552" marR="46552" marT="65190" marB="65190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9167">
                <a:tc>
                  <a:txBody>
                    <a:bodyPr/>
                    <a:lstStyle/>
                    <a:p>
                      <a:pPr fontAlgn="t"/>
                      <a:r>
                        <a:rPr lang="en-US" sz="1800" u="sng">
                          <a:solidFill>
                            <a:srgbClr val="006600"/>
                          </a:solidFill>
                          <a:effectLst/>
                          <a:hlinkClick r:id="rId5"/>
                        </a:rPr>
                        <a:t>cellpadding</a:t>
                      </a:r>
                      <a:endParaRPr lang="en-US" sz="1800">
                        <a:effectLst/>
                      </a:endParaRPr>
                    </a:p>
                  </a:txBody>
                  <a:tcPr marL="46552" marR="46552" marT="65190" marB="65190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i="1">
                          <a:effectLst/>
                        </a:rPr>
                        <a:t>pixels</a:t>
                      </a:r>
                      <a:endParaRPr lang="en-US" sz="1800">
                        <a:effectLst/>
                      </a:endParaRPr>
                    </a:p>
                  </a:txBody>
                  <a:tcPr marL="46552" marR="46552" marT="65190" marB="65190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800">
                          <a:solidFill>
                            <a:srgbClr val="E80000"/>
                          </a:solidFill>
                          <a:effectLst/>
                        </a:rPr>
                        <a:t>HTML5 </a:t>
                      </a:r>
                      <a:r>
                        <a:rPr lang="zh-CN" altLang="en-US" sz="1800">
                          <a:solidFill>
                            <a:srgbClr val="E80000"/>
                          </a:solidFill>
                          <a:effectLst/>
                        </a:rPr>
                        <a:t>不支持。</a:t>
                      </a:r>
                      <a:r>
                        <a:rPr lang="zh-CN" altLang="en-US" sz="1800">
                          <a:effectLst/>
                        </a:rPr>
                        <a:t>规定单元边沿与其内容之间的空白。</a:t>
                      </a:r>
                    </a:p>
                  </a:txBody>
                  <a:tcPr marL="46552" marR="46552" marT="65190" marB="65190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774">
                <a:tc>
                  <a:txBody>
                    <a:bodyPr/>
                    <a:lstStyle/>
                    <a:p>
                      <a:pPr fontAlgn="t"/>
                      <a:r>
                        <a:rPr lang="en-US" sz="1800" u="sng">
                          <a:solidFill>
                            <a:srgbClr val="006600"/>
                          </a:solidFill>
                          <a:effectLst/>
                          <a:hlinkClick r:id="rId6"/>
                        </a:rPr>
                        <a:t>cellspacing</a:t>
                      </a:r>
                      <a:endParaRPr lang="en-US" sz="1800">
                        <a:effectLst/>
                      </a:endParaRPr>
                    </a:p>
                  </a:txBody>
                  <a:tcPr marL="46552" marR="46552" marT="65190" marB="65190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i="1">
                          <a:effectLst/>
                        </a:rPr>
                        <a:t>pixels</a:t>
                      </a:r>
                      <a:endParaRPr lang="en-US" sz="1800">
                        <a:effectLst/>
                      </a:endParaRPr>
                    </a:p>
                  </a:txBody>
                  <a:tcPr marL="46552" marR="46552" marT="65190" marB="65190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800" dirty="0">
                          <a:solidFill>
                            <a:srgbClr val="E80000"/>
                          </a:solidFill>
                          <a:effectLst/>
                        </a:rPr>
                        <a:t>HTML5 </a:t>
                      </a:r>
                      <a:r>
                        <a:rPr lang="zh-CN" altLang="en-US" sz="1800" dirty="0">
                          <a:solidFill>
                            <a:srgbClr val="E80000"/>
                          </a:solidFill>
                          <a:effectLst/>
                        </a:rPr>
                        <a:t>不支持。</a:t>
                      </a:r>
                      <a:r>
                        <a:rPr lang="zh-CN" altLang="en-US" sz="1800" dirty="0">
                          <a:effectLst/>
                        </a:rPr>
                        <a:t>规定单元格之间的空白。</a:t>
                      </a:r>
                    </a:p>
                  </a:txBody>
                  <a:tcPr marL="46552" marR="46552" marT="65190" marB="65190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标题 1">
            <a:extLst>
              <a:ext uri="{FF2B5EF4-FFF2-40B4-BE49-F238E27FC236}">
                <a16:creationId xmlns:a16="http://schemas.microsoft.com/office/drawing/2014/main" id="{0EE245BB-ABFB-42F4-89D1-45216D2AF8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42" y="0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b="1" dirty="0"/>
              <a:t>HTML </a:t>
            </a:r>
            <a:r>
              <a:rPr lang="zh-CN" altLang="en-US" b="1" dirty="0"/>
              <a:t>表格 </a:t>
            </a:r>
            <a:r>
              <a:rPr lang="en-US" altLang="zh-CN" b="1" dirty="0"/>
              <a:t>- table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520F8E2-7DA5-4A39-9CF5-81F01392495E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12006913"/>
              </p:ext>
            </p:extLst>
          </p:nvPr>
        </p:nvGraphicFramePr>
        <p:xfrm>
          <a:off x="2049262" y="765174"/>
          <a:ext cx="7416801" cy="5327651"/>
        </p:xfrm>
        <a:graphic>
          <a:graphicData uri="http://schemas.openxmlformats.org/drawingml/2006/table">
            <a:tbl>
              <a:tblPr/>
              <a:tblGrid>
                <a:gridCol w="2472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7855">
                <a:tc>
                  <a:txBody>
                    <a:bodyPr/>
                    <a:lstStyle/>
                    <a:p>
                      <a:pPr fontAlgn="t"/>
                      <a:r>
                        <a:rPr lang="en-US" sz="1400" u="sng" dirty="0">
                          <a:solidFill>
                            <a:srgbClr val="006600"/>
                          </a:solidFill>
                          <a:effectLst/>
                          <a:hlinkClick r:id="rId2"/>
                        </a:rPr>
                        <a:t>frame</a:t>
                      </a:r>
                      <a:endParaRPr lang="en-US" sz="1400" dirty="0">
                        <a:effectLst/>
                      </a:endParaRPr>
                    </a:p>
                  </a:txBody>
                  <a:tcPr marL="35818" marR="35818" marT="50137" marB="5013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void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above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below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 err="1">
                          <a:effectLst/>
                        </a:rPr>
                        <a:t>hsides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lhs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 err="1">
                          <a:effectLst/>
                        </a:rPr>
                        <a:t>rhs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 err="1">
                          <a:effectLst/>
                        </a:rPr>
                        <a:t>vsides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box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border</a:t>
                      </a:r>
                    </a:p>
                  </a:txBody>
                  <a:tcPr marL="35818" marR="35818" marT="50137" marB="5013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400">
                          <a:solidFill>
                            <a:srgbClr val="E80000"/>
                          </a:solidFill>
                          <a:effectLst/>
                        </a:rPr>
                        <a:t>HTML5 </a:t>
                      </a:r>
                      <a:r>
                        <a:rPr lang="zh-CN" altLang="en-US" sz="1400">
                          <a:solidFill>
                            <a:srgbClr val="E80000"/>
                          </a:solidFill>
                          <a:effectLst/>
                        </a:rPr>
                        <a:t>不支持。</a:t>
                      </a:r>
                      <a:r>
                        <a:rPr lang="zh-CN" altLang="en-US" sz="1400">
                          <a:effectLst/>
                        </a:rPr>
                        <a:t>规定外侧边框的哪个部分是可见的。</a:t>
                      </a:r>
                    </a:p>
                  </a:txBody>
                  <a:tcPr marL="35818" marR="35818" marT="50137" marB="5013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5906">
                <a:tc>
                  <a:txBody>
                    <a:bodyPr/>
                    <a:lstStyle/>
                    <a:p>
                      <a:pPr fontAlgn="t"/>
                      <a:r>
                        <a:rPr lang="en-US" sz="1400" u="sng">
                          <a:solidFill>
                            <a:srgbClr val="006600"/>
                          </a:solidFill>
                          <a:effectLst/>
                          <a:hlinkClick r:id="rId3"/>
                        </a:rPr>
                        <a:t>rules</a:t>
                      </a:r>
                      <a:endParaRPr lang="en-US" sz="1400">
                        <a:effectLst/>
                      </a:endParaRPr>
                    </a:p>
                  </a:txBody>
                  <a:tcPr marL="35818" marR="35818" marT="50137" marB="5013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none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groups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rows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cols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all</a:t>
                      </a:r>
                    </a:p>
                  </a:txBody>
                  <a:tcPr marL="35818" marR="35818" marT="50137" marB="5013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400">
                          <a:solidFill>
                            <a:srgbClr val="E80000"/>
                          </a:solidFill>
                          <a:effectLst/>
                        </a:rPr>
                        <a:t>HTML5 </a:t>
                      </a:r>
                      <a:r>
                        <a:rPr lang="zh-CN" altLang="en-US" sz="1400">
                          <a:solidFill>
                            <a:srgbClr val="E80000"/>
                          </a:solidFill>
                          <a:effectLst/>
                        </a:rPr>
                        <a:t>不支持。</a:t>
                      </a:r>
                      <a:r>
                        <a:rPr lang="zh-CN" altLang="en-US" sz="1400">
                          <a:effectLst/>
                        </a:rPr>
                        <a:t>规定内侧边框的哪个部分是可见的。</a:t>
                      </a:r>
                    </a:p>
                  </a:txBody>
                  <a:tcPr marL="35818" marR="35818" marT="50137" marB="5013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945">
                <a:tc>
                  <a:txBody>
                    <a:bodyPr/>
                    <a:lstStyle/>
                    <a:p>
                      <a:pPr fontAlgn="t"/>
                      <a:r>
                        <a:rPr lang="en-US" sz="1400" u="sng">
                          <a:solidFill>
                            <a:srgbClr val="006600"/>
                          </a:solidFill>
                          <a:effectLst/>
                          <a:hlinkClick r:id="rId4"/>
                        </a:rPr>
                        <a:t>summary</a:t>
                      </a:r>
                      <a:endParaRPr lang="en-US" sz="1400">
                        <a:effectLst/>
                      </a:endParaRPr>
                    </a:p>
                  </a:txBody>
                  <a:tcPr marL="35818" marR="35818" marT="50137" marB="5013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i="1">
                          <a:effectLst/>
                        </a:rPr>
                        <a:t>text</a:t>
                      </a:r>
                      <a:endParaRPr lang="en-US" sz="1400">
                        <a:effectLst/>
                      </a:endParaRPr>
                    </a:p>
                  </a:txBody>
                  <a:tcPr marL="35818" marR="35818" marT="50137" marB="5013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E80000"/>
                          </a:solidFill>
                          <a:effectLst/>
                        </a:rPr>
                        <a:t>HTML5 </a:t>
                      </a:r>
                      <a:r>
                        <a:rPr lang="zh-CN" altLang="en-US" sz="1400">
                          <a:solidFill>
                            <a:srgbClr val="E80000"/>
                          </a:solidFill>
                          <a:effectLst/>
                        </a:rPr>
                        <a:t>不支持。</a:t>
                      </a:r>
                      <a:r>
                        <a:rPr lang="zh-CN" altLang="en-US" sz="1400">
                          <a:effectLst/>
                        </a:rPr>
                        <a:t>规定表格的摘要。</a:t>
                      </a:r>
                    </a:p>
                  </a:txBody>
                  <a:tcPr marL="35818" marR="35818" marT="50137" marB="5013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945">
                <a:tc>
                  <a:txBody>
                    <a:bodyPr/>
                    <a:lstStyle/>
                    <a:p>
                      <a:pPr fontAlgn="t"/>
                      <a:r>
                        <a:rPr lang="en-US" sz="1400" u="sng">
                          <a:solidFill>
                            <a:srgbClr val="006600"/>
                          </a:solidFill>
                          <a:effectLst/>
                          <a:hlinkClick r:id="rId5"/>
                        </a:rPr>
                        <a:t>width</a:t>
                      </a:r>
                      <a:endParaRPr lang="en-US" sz="1400">
                        <a:effectLst/>
                      </a:endParaRPr>
                    </a:p>
                  </a:txBody>
                  <a:tcPr marL="35818" marR="35818" marT="50137" marB="5013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i="1">
                          <a:effectLst/>
                        </a:rPr>
                        <a:t>pixels</a:t>
                      </a:r>
                      <a:br>
                        <a:rPr lang="en-US" sz="1400" i="1">
                          <a:effectLst/>
                        </a:rPr>
                      </a:br>
                      <a:r>
                        <a:rPr lang="en-US" sz="1400" i="1">
                          <a:effectLst/>
                        </a:rPr>
                        <a:t>%</a:t>
                      </a:r>
                      <a:endParaRPr lang="en-US" sz="1400">
                        <a:effectLst/>
                      </a:endParaRPr>
                    </a:p>
                  </a:txBody>
                  <a:tcPr marL="35818" marR="35818" marT="50137" marB="5013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400" dirty="0">
                          <a:solidFill>
                            <a:srgbClr val="E80000"/>
                          </a:solidFill>
                          <a:effectLst/>
                        </a:rPr>
                        <a:t>HTML5 </a:t>
                      </a:r>
                      <a:r>
                        <a:rPr lang="zh-CN" altLang="en-US" sz="1400" dirty="0">
                          <a:solidFill>
                            <a:srgbClr val="E80000"/>
                          </a:solidFill>
                          <a:effectLst/>
                        </a:rPr>
                        <a:t>不支持。</a:t>
                      </a:r>
                      <a:r>
                        <a:rPr lang="zh-CN" altLang="en-US" sz="1400" dirty="0">
                          <a:effectLst/>
                        </a:rPr>
                        <a:t>规定表格的宽度。</a:t>
                      </a:r>
                    </a:p>
                  </a:txBody>
                  <a:tcPr marL="35818" marR="35818" marT="50137" marB="50137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标题 1">
            <a:extLst>
              <a:ext uri="{FF2B5EF4-FFF2-40B4-BE49-F238E27FC236}">
                <a16:creationId xmlns:a16="http://schemas.microsoft.com/office/drawing/2014/main" id="{841A6723-8728-4CB7-AF24-09A322A345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</a:t>
            </a:r>
            <a:r>
              <a:rPr lang="zh-CN" altLang="en-US" b="1"/>
              <a:t>表格</a:t>
            </a:r>
            <a:endParaRPr lang="zh-CN" altLang="en-US"/>
          </a:p>
        </p:txBody>
      </p:sp>
      <p:sp>
        <p:nvSpPr>
          <p:cNvPr id="67587" name="内容占位符 2">
            <a:extLst>
              <a:ext uri="{FF2B5EF4-FFF2-40B4-BE49-F238E27FC236}">
                <a16:creationId xmlns:a16="http://schemas.microsoft.com/office/drawing/2014/main" id="{DA0FA03C-9278-45B7-99EC-6933B21621A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altLang="zh-CN" b="1" dirty="0"/>
              <a:t>HTML </a:t>
            </a:r>
            <a:r>
              <a:rPr lang="zh-CN" altLang="en-US" b="1" dirty="0"/>
              <a:t>表格表头</a:t>
            </a:r>
            <a:endParaRPr lang="en-US" altLang="zh-CN" b="1" dirty="0"/>
          </a:p>
          <a:p>
            <a:pPr latinLnBrk="1"/>
            <a:r>
              <a:rPr lang="zh-CN" altLang="en-US" dirty="0"/>
              <a:t>表格的表头使用 </a:t>
            </a:r>
            <a:r>
              <a:rPr lang="en-US" altLang="zh-CN" dirty="0"/>
              <a:t>&lt;</a:t>
            </a:r>
            <a:r>
              <a:rPr lang="en-US" altLang="zh-CN" dirty="0" err="1"/>
              <a:t>th</a:t>
            </a:r>
            <a:r>
              <a:rPr lang="en-US" altLang="zh-CN" dirty="0"/>
              <a:t>&gt; </a:t>
            </a:r>
            <a:r>
              <a:rPr lang="zh-CN" altLang="en-US" dirty="0"/>
              <a:t>标签进行定义。</a:t>
            </a:r>
          </a:p>
          <a:p>
            <a:pPr latinLnBrk="1"/>
            <a:r>
              <a:rPr lang="zh-CN" altLang="en-US" dirty="0"/>
              <a:t>大多数浏览器会把表头显示为粗体居中的文本：</a:t>
            </a:r>
          </a:p>
          <a:p>
            <a:r>
              <a:rPr lang="en-US" altLang="zh-CN" b="1" dirty="0"/>
              <a:t>HTML &lt;tr&gt; </a:t>
            </a:r>
            <a:r>
              <a:rPr lang="zh-CN" altLang="en-US" b="1" dirty="0"/>
              <a:t>标签</a:t>
            </a:r>
            <a:endParaRPr lang="en-US" altLang="zh-CN" b="1" dirty="0"/>
          </a:p>
          <a:p>
            <a:r>
              <a:rPr lang="zh-CN" altLang="en-US" dirty="0"/>
              <a:t>定义 </a:t>
            </a:r>
            <a:r>
              <a:rPr lang="en-US" altLang="zh-CN" dirty="0"/>
              <a:t>HTML </a:t>
            </a:r>
            <a:r>
              <a:rPr lang="zh-CN" altLang="en-US" dirty="0"/>
              <a:t>表格中的行。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标题 1">
            <a:extLst>
              <a:ext uri="{FF2B5EF4-FFF2-40B4-BE49-F238E27FC236}">
                <a16:creationId xmlns:a16="http://schemas.microsoft.com/office/drawing/2014/main" id="{B992FB55-0679-4102-9B04-F43F5701CFB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</a:t>
            </a:r>
            <a:r>
              <a:rPr lang="zh-CN" altLang="en-US" b="1"/>
              <a:t>表格</a:t>
            </a:r>
            <a:r>
              <a:rPr lang="en-US" altLang="zh-CN" b="1"/>
              <a:t>-tr</a:t>
            </a:r>
            <a:endParaRPr lang="zh-CN" altLang="en-US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AB9E77AE-A2E9-43A5-A40A-0C1B4C911B4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21291702"/>
              </p:ext>
            </p:extLst>
          </p:nvPr>
        </p:nvGraphicFramePr>
        <p:xfrm>
          <a:off x="2505013" y="1211016"/>
          <a:ext cx="6073775" cy="4181475"/>
        </p:xfrm>
        <a:graphic>
          <a:graphicData uri="http://schemas.openxmlformats.org/drawingml/2006/table">
            <a:tbl>
              <a:tblPr/>
              <a:tblGrid>
                <a:gridCol w="1214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4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099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dirty="0">
                          <a:solidFill>
                            <a:srgbClr val="FFFFFF"/>
                          </a:solidFill>
                          <a:effectLst/>
                        </a:rPr>
                        <a:t>属性</a:t>
                      </a:r>
                    </a:p>
                  </a:txBody>
                  <a:tcPr marL="21827" marR="21827" marT="21833" marB="21833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>
                          <a:solidFill>
                            <a:srgbClr val="FFFFFF"/>
                          </a:solidFill>
                          <a:effectLst/>
                        </a:rPr>
                        <a:t>值</a:t>
                      </a:r>
                    </a:p>
                  </a:txBody>
                  <a:tcPr marL="21827" marR="21827" marT="21833" marB="21833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>
                          <a:solidFill>
                            <a:srgbClr val="FFFFFF"/>
                          </a:solidFill>
                          <a:effectLst/>
                        </a:rPr>
                        <a:t>描述</a:t>
                      </a:r>
                    </a:p>
                  </a:txBody>
                  <a:tcPr marL="21827" marR="21827" marT="21833" marB="21833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9056">
                <a:tc>
                  <a:txBody>
                    <a:bodyPr/>
                    <a:lstStyle/>
                    <a:p>
                      <a:pPr fontAlgn="t"/>
                      <a:r>
                        <a:rPr lang="en-US" sz="1400" u="sng" dirty="0">
                          <a:solidFill>
                            <a:srgbClr val="FF0000"/>
                          </a:solidFill>
                          <a:effectLst/>
                        </a:rPr>
                        <a:t>align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36379" marR="36379" marT="50944" marB="5094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right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left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center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justify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char</a:t>
                      </a:r>
                    </a:p>
                  </a:txBody>
                  <a:tcPr marL="36379" marR="36379" marT="50944" marB="5094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400">
                          <a:solidFill>
                            <a:srgbClr val="E80000"/>
                          </a:solidFill>
                          <a:effectLst/>
                        </a:rPr>
                        <a:t>HTML5 </a:t>
                      </a:r>
                      <a:r>
                        <a:rPr lang="zh-CN" altLang="en-US" sz="1400">
                          <a:solidFill>
                            <a:srgbClr val="E80000"/>
                          </a:solidFill>
                          <a:effectLst/>
                        </a:rPr>
                        <a:t>不支持。</a:t>
                      </a:r>
                      <a:r>
                        <a:rPr lang="zh-CN" altLang="en-US" sz="1400">
                          <a:effectLst/>
                        </a:rPr>
                        <a:t>定义表格行的内容对齐方式。</a:t>
                      </a:r>
                    </a:p>
                  </a:txBody>
                  <a:tcPr marL="36379" marR="36379" marT="50944" marB="5094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188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400" u="sng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bgcolor</a:t>
                      </a:r>
                    </a:p>
                  </a:txBody>
                  <a:tcPr marL="36379" marR="36379" marT="50944" marB="5094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i="1" dirty="0" err="1">
                          <a:effectLst/>
                        </a:rPr>
                        <a:t>rgb</a:t>
                      </a:r>
                      <a:r>
                        <a:rPr lang="en-US" sz="1400" i="1" dirty="0">
                          <a:effectLst/>
                        </a:rPr>
                        <a:t>(</a:t>
                      </a:r>
                      <a:r>
                        <a:rPr lang="en-US" sz="1400" i="1" dirty="0" err="1">
                          <a:effectLst/>
                        </a:rPr>
                        <a:t>x,x,x</a:t>
                      </a:r>
                      <a:r>
                        <a:rPr lang="en-US" sz="1400" i="1" dirty="0">
                          <a:effectLst/>
                        </a:rPr>
                        <a:t>)</a:t>
                      </a:r>
                      <a:br>
                        <a:rPr lang="en-US" sz="1400" i="1" dirty="0">
                          <a:effectLst/>
                        </a:rPr>
                      </a:br>
                      <a:r>
                        <a:rPr lang="en-US" sz="1400" i="1" dirty="0">
                          <a:effectLst/>
                        </a:rPr>
                        <a:t>#</a:t>
                      </a:r>
                      <a:r>
                        <a:rPr lang="en-US" sz="1400" i="1" dirty="0" err="1">
                          <a:effectLst/>
                        </a:rPr>
                        <a:t>xxxxxx</a:t>
                      </a:r>
                      <a:br>
                        <a:rPr lang="en-US" sz="1400" i="1" dirty="0">
                          <a:effectLst/>
                        </a:rPr>
                      </a:br>
                      <a:r>
                        <a:rPr lang="en-US" sz="1400" i="1" dirty="0" err="1">
                          <a:effectLst/>
                        </a:rPr>
                        <a:t>colorname</a:t>
                      </a:r>
                      <a:endParaRPr lang="en-US" sz="1400" dirty="0">
                        <a:effectLst/>
                      </a:endParaRPr>
                    </a:p>
                  </a:txBody>
                  <a:tcPr marL="36379" marR="36379" marT="50944" marB="5094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400">
                          <a:solidFill>
                            <a:srgbClr val="E80000"/>
                          </a:solidFill>
                          <a:effectLst/>
                        </a:rPr>
                        <a:t>HTML5 </a:t>
                      </a:r>
                      <a:r>
                        <a:rPr lang="zh-CN" altLang="en-US" sz="1400">
                          <a:solidFill>
                            <a:srgbClr val="E80000"/>
                          </a:solidFill>
                          <a:effectLst/>
                        </a:rPr>
                        <a:t>不支持。</a:t>
                      </a:r>
                      <a:r>
                        <a:rPr lang="en-US" altLang="zh-CN" sz="1400">
                          <a:solidFill>
                            <a:srgbClr val="E80000"/>
                          </a:solidFill>
                          <a:effectLst/>
                        </a:rPr>
                        <a:t>HTML 4.01 </a:t>
                      </a:r>
                      <a:r>
                        <a:rPr lang="zh-CN" altLang="en-US" sz="1400">
                          <a:solidFill>
                            <a:srgbClr val="E80000"/>
                          </a:solidFill>
                          <a:effectLst/>
                        </a:rPr>
                        <a:t>已废弃。</a:t>
                      </a:r>
                      <a:r>
                        <a:rPr lang="zh-CN" altLang="en-US" sz="1400">
                          <a:effectLst/>
                        </a:rPr>
                        <a:t> 规定表格行的背景颜色。</a:t>
                      </a:r>
                    </a:p>
                  </a:txBody>
                  <a:tcPr marL="36379" marR="36379" marT="50944" marB="5094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755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400" u="sng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</a:t>
                      </a:r>
                    </a:p>
                  </a:txBody>
                  <a:tcPr marL="36379" marR="36379" marT="50944" marB="5094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i="1">
                          <a:effectLst/>
                        </a:rPr>
                        <a:t>character</a:t>
                      </a:r>
                      <a:endParaRPr lang="en-US" sz="1400">
                        <a:effectLst/>
                      </a:endParaRPr>
                    </a:p>
                  </a:txBody>
                  <a:tcPr marL="36379" marR="36379" marT="50944" marB="5094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400" dirty="0">
                          <a:solidFill>
                            <a:srgbClr val="E80000"/>
                          </a:solidFill>
                          <a:effectLst/>
                        </a:rPr>
                        <a:t>HTML5 </a:t>
                      </a:r>
                      <a:r>
                        <a:rPr lang="zh-CN" altLang="en-US" sz="1400" dirty="0">
                          <a:solidFill>
                            <a:srgbClr val="E80000"/>
                          </a:solidFill>
                          <a:effectLst/>
                        </a:rPr>
                        <a:t>不支持。</a:t>
                      </a:r>
                      <a:r>
                        <a:rPr lang="zh-CN" altLang="en-US" sz="1400" dirty="0">
                          <a:effectLst/>
                        </a:rPr>
                        <a:t>规定根据哪个字符来进行文本对齐。</a:t>
                      </a:r>
                    </a:p>
                  </a:txBody>
                  <a:tcPr marL="36379" marR="36379" marT="50944" marB="5094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755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400" u="sng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charoff</a:t>
                      </a:r>
                      <a:endParaRPr lang="en-US" sz="1400" u="sng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379" marR="36379" marT="50944" marB="5094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i="1">
                          <a:effectLst/>
                        </a:rPr>
                        <a:t>number</a:t>
                      </a:r>
                      <a:endParaRPr lang="en-US" sz="1400">
                        <a:effectLst/>
                      </a:endParaRPr>
                    </a:p>
                  </a:txBody>
                  <a:tcPr marL="36379" marR="36379" marT="50944" marB="5094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400" dirty="0">
                          <a:solidFill>
                            <a:srgbClr val="E80000"/>
                          </a:solidFill>
                          <a:effectLst/>
                        </a:rPr>
                        <a:t>HTML5 </a:t>
                      </a:r>
                      <a:r>
                        <a:rPr lang="zh-CN" altLang="en-US" sz="1400" dirty="0">
                          <a:solidFill>
                            <a:srgbClr val="E80000"/>
                          </a:solidFill>
                          <a:effectLst/>
                        </a:rPr>
                        <a:t>不支持。</a:t>
                      </a:r>
                      <a:r>
                        <a:rPr lang="zh-CN" altLang="en-US" sz="1400" dirty="0">
                          <a:effectLst/>
                        </a:rPr>
                        <a:t>规定第一个对齐字符的偏移量。</a:t>
                      </a:r>
                    </a:p>
                  </a:txBody>
                  <a:tcPr marL="36379" marR="36379" marT="50944" marB="5094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5622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400" u="sng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valign</a:t>
                      </a:r>
                    </a:p>
                  </a:txBody>
                  <a:tcPr marL="36379" marR="36379" marT="50944" marB="5094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top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middle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bottom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baseline</a:t>
                      </a:r>
                    </a:p>
                  </a:txBody>
                  <a:tcPr marL="36379" marR="36379" marT="50944" marB="5094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400" dirty="0">
                          <a:solidFill>
                            <a:srgbClr val="E80000"/>
                          </a:solidFill>
                          <a:effectLst/>
                        </a:rPr>
                        <a:t>HTML5 </a:t>
                      </a:r>
                      <a:r>
                        <a:rPr lang="zh-CN" altLang="en-US" sz="1400" dirty="0">
                          <a:solidFill>
                            <a:srgbClr val="E80000"/>
                          </a:solidFill>
                          <a:effectLst/>
                        </a:rPr>
                        <a:t>不支持。</a:t>
                      </a:r>
                      <a:r>
                        <a:rPr lang="zh-CN" altLang="en-US" sz="1400" dirty="0">
                          <a:effectLst/>
                        </a:rPr>
                        <a:t>规定表格行中内容的垂直对齐方式。</a:t>
                      </a:r>
                    </a:p>
                  </a:txBody>
                  <a:tcPr marL="36379" marR="36379" marT="50944" marB="5094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8645" name="Rectangle 1">
            <a:extLst>
              <a:ext uri="{FF2B5EF4-FFF2-40B4-BE49-F238E27FC236}">
                <a16:creationId xmlns:a16="http://schemas.microsoft.com/office/drawing/2014/main" id="{C46A3A22-C1B7-4875-B754-EEF2BAC12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6476" y="17170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1">
            <a:extLst>
              <a:ext uri="{FF2B5EF4-FFF2-40B4-BE49-F238E27FC236}">
                <a16:creationId xmlns:a16="http://schemas.microsoft.com/office/drawing/2014/main" id="{C1B5598C-151D-46C7-8285-5F8B40FB4B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</a:t>
            </a:r>
            <a:r>
              <a:rPr lang="zh-CN" altLang="en-US" b="1"/>
              <a:t>表格</a:t>
            </a:r>
            <a:r>
              <a:rPr lang="en-US" altLang="zh-CN" b="1"/>
              <a:t>-td</a:t>
            </a:r>
            <a:endParaRPr lang="zh-CN" altLang="en-US"/>
          </a:p>
        </p:txBody>
      </p:sp>
      <p:sp>
        <p:nvSpPr>
          <p:cNvPr id="69635" name="内容占位符 2">
            <a:extLst>
              <a:ext uri="{FF2B5EF4-FFF2-40B4-BE49-F238E27FC236}">
                <a16:creationId xmlns:a16="http://schemas.microsoft.com/office/drawing/2014/main" id="{C4CEDD80-5CB4-4368-91C0-4247E713273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38687" y="1381741"/>
            <a:ext cx="10515600" cy="4351338"/>
          </a:xfrm>
        </p:spPr>
        <p:txBody>
          <a:bodyPr/>
          <a:lstStyle/>
          <a:p>
            <a:r>
              <a:rPr lang="en-US" altLang="zh-CN" b="1" dirty="0"/>
              <a:t>HTML &lt;td&gt; </a:t>
            </a:r>
            <a:r>
              <a:rPr lang="zh-CN" altLang="en-US" b="1" dirty="0"/>
              <a:t>标签</a:t>
            </a:r>
            <a:endParaRPr lang="en-US" altLang="zh-CN" b="1" dirty="0"/>
          </a:p>
          <a:p>
            <a:r>
              <a:rPr lang="en-US" altLang="zh-CN" sz="2000" dirty="0"/>
              <a:t>td&gt; </a:t>
            </a:r>
            <a:r>
              <a:rPr lang="zh-CN" altLang="en-US" sz="2000" dirty="0"/>
              <a:t>标签定义 </a:t>
            </a:r>
            <a:r>
              <a:rPr lang="en-US" altLang="zh-CN" sz="2000" dirty="0"/>
              <a:t>HTML </a:t>
            </a:r>
            <a:r>
              <a:rPr lang="zh-CN" altLang="en-US" sz="2000" dirty="0"/>
              <a:t>表格中的标准单元格。</a:t>
            </a:r>
            <a:endParaRPr lang="en-US" altLang="zh-CN" sz="2000" dirty="0"/>
          </a:p>
          <a:p>
            <a:pPr latinLnBrk="1"/>
            <a:r>
              <a:rPr lang="en-US" altLang="zh-CN" sz="2000" dirty="0"/>
              <a:t>&lt;</a:t>
            </a:r>
            <a:r>
              <a:rPr lang="en-US" altLang="zh-CN" sz="2000" dirty="0" err="1"/>
              <a:t>th</a:t>
            </a:r>
            <a:r>
              <a:rPr lang="en-US" altLang="zh-CN" sz="2000" dirty="0"/>
              <a:t>&gt; </a:t>
            </a:r>
            <a:r>
              <a:rPr lang="zh-CN" altLang="en-US" sz="2000" dirty="0"/>
              <a:t>元素中的文本通常呈现为粗体并且居中。</a:t>
            </a:r>
          </a:p>
          <a:p>
            <a:pPr latinLnBrk="1"/>
            <a:r>
              <a:rPr lang="en-US" altLang="zh-CN" sz="2000" dirty="0"/>
              <a:t>&lt;td&gt; </a:t>
            </a:r>
            <a:r>
              <a:rPr lang="zh-CN" altLang="en-US" sz="2000" dirty="0"/>
              <a:t>元素中的文本通常是普通的左对齐文本。</a:t>
            </a:r>
          </a:p>
          <a:p>
            <a:r>
              <a:rPr lang="zh-CN" altLang="en-US" sz="2000" dirty="0"/>
              <a:t>如果需要将内容横跨多个行或列，请使用 </a:t>
            </a:r>
            <a:r>
              <a:rPr lang="en-US" altLang="zh-CN" sz="2000" dirty="0" err="1"/>
              <a:t>colspan</a:t>
            </a:r>
            <a:r>
              <a:rPr lang="en-US" altLang="zh-CN" sz="2000" dirty="0"/>
              <a:t> </a:t>
            </a:r>
            <a:r>
              <a:rPr lang="zh-CN" altLang="en-US" sz="2000" dirty="0"/>
              <a:t>和 </a:t>
            </a:r>
            <a:r>
              <a:rPr lang="en-US" altLang="zh-CN" sz="2000" dirty="0" err="1"/>
              <a:t>rowspan</a:t>
            </a:r>
            <a:r>
              <a:rPr lang="en-US" altLang="zh-CN" sz="2000" dirty="0"/>
              <a:t> </a:t>
            </a:r>
            <a:r>
              <a:rPr lang="zh-CN" altLang="en-US" sz="2000" dirty="0"/>
              <a:t>属性！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>
            <a:extLst>
              <a:ext uri="{FF2B5EF4-FFF2-40B4-BE49-F238E27FC236}">
                <a16:creationId xmlns:a16="http://schemas.microsoft.com/office/drawing/2014/main" id="{6323F925-C952-455E-BF58-94C8391E87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sz="2800"/>
              <a:t>HTML</a:t>
            </a:r>
            <a:r>
              <a:rPr lang="zh-CN" altLang="en-US" sz="2800"/>
              <a:t>简介</a:t>
            </a:r>
            <a:r>
              <a:rPr lang="en-US" altLang="zh-CN" sz="2800"/>
              <a:t>- </a:t>
            </a:r>
            <a:r>
              <a:rPr lang="zh-CN" altLang="zh-CN" sz="2800"/>
              <a:t>HTML文档的编写方法</a:t>
            </a:r>
            <a:endParaRPr lang="zh-CN" altLang="en-US" sz="28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DC01EA-7AC0-4CE8-8186-FDB6AE4922B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marL="609600" indent="-609600">
              <a:buFont typeface="Arial" pitchFamily="34" charset="0"/>
              <a:buAutoNum type="arabicPeriod"/>
              <a:defRPr/>
            </a:pPr>
            <a:r>
              <a:rPr lang="zh-CN" altLang="zh-CN" dirty="0"/>
              <a:t>手工直接编写</a:t>
            </a:r>
          </a:p>
          <a:p>
            <a:pPr marL="990600" lvl="1" indent="-533400">
              <a:defRPr/>
            </a:pPr>
            <a:r>
              <a:rPr lang="zh-CN" altLang="zh-CN" dirty="0"/>
              <a:t>记事本等，存成.htm .html格式</a:t>
            </a:r>
          </a:p>
          <a:p>
            <a:pPr marL="609600" indent="-609600">
              <a:defRPr/>
            </a:pPr>
            <a:r>
              <a:rPr lang="zh-CN" altLang="zh-CN" dirty="0"/>
              <a:t>使用可视化HTML编 辑 器</a:t>
            </a:r>
          </a:p>
          <a:p>
            <a:pPr marL="990600" lvl="1" indent="-533400">
              <a:defRPr/>
            </a:pPr>
            <a:r>
              <a:rPr lang="zh-CN" altLang="zh-CN" dirty="0"/>
              <a:t>Frontpage、Dreamweaver等</a:t>
            </a:r>
          </a:p>
          <a:p>
            <a:pPr marL="609600" indent="-609600">
              <a:defRPr/>
            </a:pPr>
            <a:r>
              <a:rPr lang="zh-CN" altLang="zh-CN" dirty="0"/>
              <a:t>由Web 服务器（ 或称HTTP 服务器） 一 方实时动态地生成。</a:t>
            </a:r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>
            <a:extLst>
              <a:ext uri="{FF2B5EF4-FFF2-40B4-BE49-F238E27FC236}">
                <a16:creationId xmlns:a16="http://schemas.microsoft.com/office/drawing/2014/main" id="{24E6F2F4-5278-4156-818D-A75D2E8CF5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</a:t>
            </a:r>
            <a:r>
              <a:rPr lang="zh-CN" altLang="en-US" b="1"/>
              <a:t>表格</a:t>
            </a:r>
            <a:r>
              <a:rPr lang="en-US" altLang="zh-CN" b="1"/>
              <a:t>-td</a:t>
            </a:r>
            <a:endParaRPr lang="zh-CN" altLang="en-US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F1DA5CA0-1A88-46C2-970D-B2BBB9EEDAD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73356409"/>
              </p:ext>
            </p:extLst>
          </p:nvPr>
        </p:nvGraphicFramePr>
        <p:xfrm>
          <a:off x="2209923" y="1155577"/>
          <a:ext cx="6235700" cy="4114799"/>
        </p:xfrm>
        <a:graphic>
          <a:graphicData uri="http://schemas.openxmlformats.org/drawingml/2006/table">
            <a:tbl>
              <a:tblPr/>
              <a:tblGrid>
                <a:gridCol w="1247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7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1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976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>
                          <a:solidFill>
                            <a:srgbClr val="FFFFFF"/>
                          </a:solidFill>
                          <a:effectLst/>
                        </a:rPr>
                        <a:t>属性</a:t>
                      </a:r>
                    </a:p>
                  </a:txBody>
                  <a:tcPr marL="22409" marR="22409" marT="22412" marB="22412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>
                          <a:solidFill>
                            <a:srgbClr val="FFFFFF"/>
                          </a:solidFill>
                          <a:effectLst/>
                        </a:rPr>
                        <a:t>值</a:t>
                      </a:r>
                    </a:p>
                  </a:txBody>
                  <a:tcPr marL="22409" marR="22409" marT="22412" marB="22412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>
                          <a:solidFill>
                            <a:srgbClr val="FFFFFF"/>
                          </a:solidFill>
                          <a:effectLst/>
                        </a:rPr>
                        <a:t>描述</a:t>
                      </a:r>
                    </a:p>
                  </a:txBody>
                  <a:tcPr marL="22409" marR="22409" marT="22412" marB="22412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894">
                <a:tc>
                  <a:txBody>
                    <a:bodyPr/>
                    <a:lstStyle/>
                    <a:p>
                      <a:pPr fontAlgn="t"/>
                      <a:r>
                        <a:rPr lang="en-US" sz="1400" u="sng">
                          <a:solidFill>
                            <a:srgbClr val="006600"/>
                          </a:solidFill>
                          <a:effectLst/>
                          <a:hlinkClick r:id="rId2"/>
                        </a:rPr>
                        <a:t>abbr</a:t>
                      </a:r>
                      <a:endParaRPr lang="en-US" sz="1400">
                        <a:effectLst/>
                      </a:endParaRPr>
                    </a:p>
                  </a:txBody>
                  <a:tcPr marL="37349" marR="37349" marT="52294" marB="5229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i="1">
                          <a:effectLst/>
                        </a:rPr>
                        <a:t>text</a:t>
                      </a:r>
                      <a:endParaRPr lang="en-US" sz="1400">
                        <a:effectLst/>
                      </a:endParaRPr>
                    </a:p>
                  </a:txBody>
                  <a:tcPr marL="37349" marR="37349" marT="52294" marB="5229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400">
                          <a:solidFill>
                            <a:srgbClr val="E80000"/>
                          </a:solidFill>
                          <a:effectLst/>
                        </a:rPr>
                        <a:t>HTML5 </a:t>
                      </a:r>
                      <a:r>
                        <a:rPr lang="zh-CN" altLang="en-US" sz="1400">
                          <a:solidFill>
                            <a:srgbClr val="E80000"/>
                          </a:solidFill>
                          <a:effectLst/>
                        </a:rPr>
                        <a:t>不支持。</a:t>
                      </a:r>
                      <a:r>
                        <a:rPr lang="zh-CN" altLang="en-US" sz="1400">
                          <a:effectLst/>
                        </a:rPr>
                        <a:t>规定单元格中内容的缩写版本。</a:t>
                      </a:r>
                    </a:p>
                  </a:txBody>
                  <a:tcPr marL="37349" marR="37349" marT="52294" marB="5229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0353">
                <a:tc>
                  <a:txBody>
                    <a:bodyPr/>
                    <a:lstStyle/>
                    <a:p>
                      <a:pPr fontAlgn="t"/>
                      <a:r>
                        <a:rPr lang="en-US" sz="1400" u="sng">
                          <a:solidFill>
                            <a:srgbClr val="006600"/>
                          </a:solidFill>
                          <a:effectLst/>
                          <a:hlinkClick r:id="rId3"/>
                        </a:rPr>
                        <a:t>align</a:t>
                      </a:r>
                      <a:endParaRPr lang="en-US" sz="1400">
                        <a:effectLst/>
                      </a:endParaRPr>
                    </a:p>
                  </a:txBody>
                  <a:tcPr marL="37349" marR="37349" marT="52294" marB="5229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left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right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center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justify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char</a:t>
                      </a:r>
                    </a:p>
                  </a:txBody>
                  <a:tcPr marL="37349" marR="37349" marT="52294" marB="5229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400" dirty="0">
                          <a:solidFill>
                            <a:srgbClr val="E80000"/>
                          </a:solidFill>
                          <a:effectLst/>
                        </a:rPr>
                        <a:t>HTML5 </a:t>
                      </a:r>
                      <a:r>
                        <a:rPr lang="zh-CN" altLang="en-US" sz="1400" dirty="0">
                          <a:solidFill>
                            <a:srgbClr val="E80000"/>
                          </a:solidFill>
                          <a:effectLst/>
                        </a:rPr>
                        <a:t>不支持。</a:t>
                      </a:r>
                      <a:r>
                        <a:rPr lang="zh-CN" altLang="en-US" sz="1400" dirty="0">
                          <a:effectLst/>
                        </a:rPr>
                        <a:t>规定单元格内容的水平对齐方式。</a:t>
                      </a:r>
                    </a:p>
                  </a:txBody>
                  <a:tcPr marL="37349" marR="37349" marT="52294" marB="5229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894">
                <a:tc>
                  <a:txBody>
                    <a:bodyPr/>
                    <a:lstStyle/>
                    <a:p>
                      <a:pPr fontAlgn="t"/>
                      <a:r>
                        <a:rPr lang="en-US" sz="1400" u="sng">
                          <a:solidFill>
                            <a:srgbClr val="006600"/>
                          </a:solidFill>
                          <a:effectLst/>
                          <a:hlinkClick r:id="rId4"/>
                        </a:rPr>
                        <a:t>axis</a:t>
                      </a:r>
                      <a:endParaRPr lang="en-US" sz="1400">
                        <a:effectLst/>
                      </a:endParaRPr>
                    </a:p>
                  </a:txBody>
                  <a:tcPr marL="37349" marR="37349" marT="52294" marB="5229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i="1">
                          <a:effectLst/>
                        </a:rPr>
                        <a:t>category_name</a:t>
                      </a:r>
                      <a:endParaRPr lang="en-US" sz="1400">
                        <a:effectLst/>
                      </a:endParaRPr>
                    </a:p>
                  </a:txBody>
                  <a:tcPr marL="37349" marR="37349" marT="52294" marB="5229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400">
                          <a:solidFill>
                            <a:srgbClr val="E80000"/>
                          </a:solidFill>
                          <a:effectLst/>
                        </a:rPr>
                        <a:t>HTML5 </a:t>
                      </a:r>
                      <a:r>
                        <a:rPr lang="zh-CN" altLang="en-US" sz="1400">
                          <a:solidFill>
                            <a:srgbClr val="E80000"/>
                          </a:solidFill>
                          <a:effectLst/>
                        </a:rPr>
                        <a:t>不支持。</a:t>
                      </a:r>
                      <a:r>
                        <a:rPr lang="zh-CN" altLang="en-US" sz="1400">
                          <a:effectLst/>
                        </a:rPr>
                        <a:t>对单元格进行分类。</a:t>
                      </a:r>
                    </a:p>
                  </a:txBody>
                  <a:tcPr marL="37349" marR="37349" marT="52294" marB="5229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0047">
                <a:tc>
                  <a:txBody>
                    <a:bodyPr/>
                    <a:lstStyle/>
                    <a:p>
                      <a:pPr fontAlgn="t"/>
                      <a:r>
                        <a:rPr lang="en-US" sz="1400" u="sng">
                          <a:solidFill>
                            <a:srgbClr val="006600"/>
                          </a:solidFill>
                          <a:effectLst/>
                          <a:hlinkClick r:id="rId5"/>
                        </a:rPr>
                        <a:t>bgcolor</a:t>
                      </a:r>
                      <a:endParaRPr lang="en-US" sz="1400">
                        <a:effectLst/>
                      </a:endParaRPr>
                    </a:p>
                  </a:txBody>
                  <a:tcPr marL="37349" marR="37349" marT="52294" marB="5229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i="1">
                          <a:effectLst/>
                        </a:rPr>
                        <a:t>rgb(x,x,x)</a:t>
                      </a:r>
                      <a:br>
                        <a:rPr lang="en-US" sz="1400" i="1">
                          <a:effectLst/>
                        </a:rPr>
                      </a:br>
                      <a:r>
                        <a:rPr lang="en-US" sz="1400" i="1">
                          <a:effectLst/>
                        </a:rPr>
                        <a:t>#xxxxxx</a:t>
                      </a:r>
                      <a:br>
                        <a:rPr lang="en-US" sz="1400" i="1">
                          <a:effectLst/>
                        </a:rPr>
                      </a:br>
                      <a:r>
                        <a:rPr lang="en-US" sz="1400" i="1">
                          <a:effectLst/>
                        </a:rPr>
                        <a:t>colorname</a:t>
                      </a:r>
                      <a:endParaRPr lang="en-US" sz="1400">
                        <a:effectLst/>
                      </a:endParaRPr>
                    </a:p>
                  </a:txBody>
                  <a:tcPr marL="37349" marR="37349" marT="52294" marB="5229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400">
                          <a:solidFill>
                            <a:srgbClr val="E80000"/>
                          </a:solidFill>
                          <a:effectLst/>
                        </a:rPr>
                        <a:t>HTML5 </a:t>
                      </a:r>
                      <a:r>
                        <a:rPr lang="zh-CN" altLang="en-US" sz="1400">
                          <a:solidFill>
                            <a:srgbClr val="E80000"/>
                          </a:solidFill>
                          <a:effectLst/>
                        </a:rPr>
                        <a:t>不支持。</a:t>
                      </a:r>
                      <a:r>
                        <a:rPr lang="en-US" altLang="zh-CN" sz="1400">
                          <a:solidFill>
                            <a:srgbClr val="E80000"/>
                          </a:solidFill>
                          <a:effectLst/>
                        </a:rPr>
                        <a:t>HTML 4.01 </a:t>
                      </a:r>
                      <a:r>
                        <a:rPr lang="zh-CN" altLang="en-US" sz="1400">
                          <a:solidFill>
                            <a:srgbClr val="E80000"/>
                          </a:solidFill>
                          <a:effectLst/>
                        </a:rPr>
                        <a:t>已废弃。</a:t>
                      </a:r>
                      <a:r>
                        <a:rPr lang="zh-CN" altLang="en-US" sz="1400">
                          <a:effectLst/>
                        </a:rPr>
                        <a:t> 规定单元格的背景颜色。</a:t>
                      </a:r>
                    </a:p>
                  </a:txBody>
                  <a:tcPr marL="37349" marR="37349" marT="52294" marB="5229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4894">
                <a:tc>
                  <a:txBody>
                    <a:bodyPr/>
                    <a:lstStyle/>
                    <a:p>
                      <a:pPr fontAlgn="t"/>
                      <a:r>
                        <a:rPr lang="en-US" sz="1400" u="sng">
                          <a:solidFill>
                            <a:srgbClr val="006600"/>
                          </a:solidFill>
                          <a:effectLst/>
                          <a:hlinkClick r:id="rId6"/>
                        </a:rPr>
                        <a:t>char</a:t>
                      </a:r>
                      <a:endParaRPr lang="en-US" sz="1400">
                        <a:effectLst/>
                      </a:endParaRPr>
                    </a:p>
                  </a:txBody>
                  <a:tcPr marL="37349" marR="37349" marT="52294" marB="5229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i="1">
                          <a:effectLst/>
                        </a:rPr>
                        <a:t>character</a:t>
                      </a:r>
                      <a:endParaRPr lang="en-US" sz="1400">
                        <a:effectLst/>
                      </a:endParaRPr>
                    </a:p>
                  </a:txBody>
                  <a:tcPr marL="37349" marR="37349" marT="52294" marB="5229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400">
                          <a:solidFill>
                            <a:srgbClr val="E80000"/>
                          </a:solidFill>
                          <a:effectLst/>
                        </a:rPr>
                        <a:t>HTML5 </a:t>
                      </a:r>
                      <a:r>
                        <a:rPr lang="zh-CN" altLang="en-US" sz="1400">
                          <a:solidFill>
                            <a:srgbClr val="E80000"/>
                          </a:solidFill>
                          <a:effectLst/>
                        </a:rPr>
                        <a:t>不支持。</a:t>
                      </a:r>
                      <a:r>
                        <a:rPr lang="zh-CN" altLang="en-US" sz="1400">
                          <a:effectLst/>
                        </a:rPr>
                        <a:t>规定根据哪个字符来进行内容的对齐。</a:t>
                      </a:r>
                    </a:p>
                  </a:txBody>
                  <a:tcPr marL="37349" marR="37349" marT="52294" marB="5229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41">
                <a:tc>
                  <a:txBody>
                    <a:bodyPr/>
                    <a:lstStyle/>
                    <a:p>
                      <a:pPr fontAlgn="t"/>
                      <a:r>
                        <a:rPr lang="en-US" sz="1400" u="sng">
                          <a:solidFill>
                            <a:srgbClr val="006600"/>
                          </a:solidFill>
                          <a:effectLst/>
                          <a:hlinkClick r:id="rId7"/>
                        </a:rPr>
                        <a:t>charoff</a:t>
                      </a:r>
                      <a:endParaRPr lang="en-US" sz="1400">
                        <a:effectLst/>
                      </a:endParaRPr>
                    </a:p>
                  </a:txBody>
                  <a:tcPr marL="37349" marR="37349" marT="52294" marB="5229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i="1">
                          <a:effectLst/>
                        </a:rPr>
                        <a:t>number</a:t>
                      </a:r>
                      <a:r>
                        <a:rPr lang="en-US" sz="1400">
                          <a:effectLst/>
                        </a:rPr>
                        <a:t> </a:t>
                      </a:r>
                    </a:p>
                  </a:txBody>
                  <a:tcPr marL="37349" marR="37349" marT="52294" marB="5229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400" dirty="0">
                          <a:solidFill>
                            <a:srgbClr val="E80000"/>
                          </a:solidFill>
                          <a:effectLst/>
                        </a:rPr>
                        <a:t>HTML5 </a:t>
                      </a:r>
                      <a:r>
                        <a:rPr lang="zh-CN" altLang="en-US" sz="1400" dirty="0">
                          <a:solidFill>
                            <a:srgbClr val="E80000"/>
                          </a:solidFill>
                          <a:effectLst/>
                        </a:rPr>
                        <a:t>不支持。</a:t>
                      </a:r>
                      <a:r>
                        <a:rPr lang="zh-CN" altLang="en-US" sz="1400" dirty="0">
                          <a:effectLst/>
                        </a:rPr>
                        <a:t>规定对齐字符的偏移量。</a:t>
                      </a:r>
                    </a:p>
                  </a:txBody>
                  <a:tcPr marL="37349" marR="37349" marT="52294" marB="5229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>
            <a:extLst>
              <a:ext uri="{FF2B5EF4-FFF2-40B4-BE49-F238E27FC236}">
                <a16:creationId xmlns:a16="http://schemas.microsoft.com/office/drawing/2014/main" id="{B4D7A97D-C053-402F-83B8-80DEFCA573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</a:t>
            </a:r>
            <a:r>
              <a:rPr lang="zh-CN" altLang="en-US" b="1"/>
              <a:t>表格</a:t>
            </a:r>
            <a:r>
              <a:rPr lang="en-US" altLang="zh-CN" b="1"/>
              <a:t>-td</a:t>
            </a:r>
            <a:endParaRPr lang="zh-CN" altLang="en-US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2948BADD-344F-4EC1-992E-45F5D3C5CAE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91407034"/>
              </p:ext>
            </p:extLst>
          </p:nvPr>
        </p:nvGraphicFramePr>
        <p:xfrm>
          <a:off x="1676400" y="1155576"/>
          <a:ext cx="6657975" cy="4114800"/>
        </p:xfrm>
        <a:graphic>
          <a:graphicData uri="http://schemas.openxmlformats.org/drawingml/2006/table">
            <a:tbl>
              <a:tblPr/>
              <a:tblGrid>
                <a:gridCol w="221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1305">
                <a:tc>
                  <a:txBody>
                    <a:bodyPr/>
                    <a:lstStyle/>
                    <a:p>
                      <a:pPr fontAlgn="t"/>
                      <a:r>
                        <a:rPr lang="en-US" sz="1500" u="sng">
                          <a:solidFill>
                            <a:srgbClr val="006600"/>
                          </a:solidFill>
                          <a:effectLst/>
                          <a:hlinkClick r:id="rId2"/>
                        </a:rPr>
                        <a:t>colspan</a:t>
                      </a:r>
                      <a:endParaRPr lang="en-US" sz="1500">
                        <a:effectLst/>
                      </a:endParaRPr>
                    </a:p>
                  </a:txBody>
                  <a:tcPr marL="39878" marR="39878" marT="55821" marB="5582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i="1">
                          <a:effectLst/>
                        </a:rPr>
                        <a:t>number</a:t>
                      </a:r>
                      <a:endParaRPr lang="en-US" sz="1500">
                        <a:effectLst/>
                      </a:endParaRPr>
                    </a:p>
                  </a:txBody>
                  <a:tcPr marL="39878" marR="39878" marT="55821" marB="5582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500">
                          <a:effectLst/>
                        </a:rPr>
                        <a:t>规定单元格可横跨的列数。</a:t>
                      </a:r>
                    </a:p>
                  </a:txBody>
                  <a:tcPr marL="39878" marR="39878" marT="55821" marB="5582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968">
                <a:tc>
                  <a:txBody>
                    <a:bodyPr/>
                    <a:lstStyle/>
                    <a:p>
                      <a:pPr fontAlgn="t"/>
                      <a:r>
                        <a:rPr lang="en-US" sz="1500" u="sng" dirty="0">
                          <a:solidFill>
                            <a:srgbClr val="006600"/>
                          </a:solidFill>
                          <a:effectLst/>
                          <a:hlinkClick r:id="rId3"/>
                        </a:rPr>
                        <a:t>headers</a:t>
                      </a:r>
                      <a:endParaRPr lang="en-US" sz="1500" dirty="0">
                        <a:effectLst/>
                      </a:endParaRPr>
                    </a:p>
                  </a:txBody>
                  <a:tcPr marL="39878" marR="39878" marT="55821" marB="5582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i="1">
                          <a:effectLst/>
                        </a:rPr>
                        <a:t>header_id</a:t>
                      </a:r>
                      <a:endParaRPr lang="en-US" sz="1500">
                        <a:effectLst/>
                      </a:endParaRPr>
                    </a:p>
                  </a:txBody>
                  <a:tcPr marL="39878" marR="39878" marT="55821" marB="5582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500">
                          <a:effectLst/>
                        </a:rPr>
                        <a:t>规定与单元格相关联的一个或多个表头单元格。</a:t>
                      </a:r>
                    </a:p>
                  </a:txBody>
                  <a:tcPr marL="39878" marR="39878" marT="55821" marB="5582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632">
                <a:tc>
                  <a:txBody>
                    <a:bodyPr/>
                    <a:lstStyle/>
                    <a:p>
                      <a:pPr fontAlgn="t"/>
                      <a:r>
                        <a:rPr lang="en-US" sz="1500" u="sng">
                          <a:solidFill>
                            <a:srgbClr val="006600"/>
                          </a:solidFill>
                          <a:effectLst/>
                          <a:hlinkClick r:id="rId4"/>
                        </a:rPr>
                        <a:t>height</a:t>
                      </a:r>
                      <a:endParaRPr lang="en-US" sz="1500">
                        <a:effectLst/>
                      </a:endParaRPr>
                    </a:p>
                  </a:txBody>
                  <a:tcPr marL="39878" marR="39878" marT="55821" marB="5582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i="1">
                          <a:effectLst/>
                        </a:rPr>
                        <a:t>pixels</a:t>
                      </a:r>
                      <a:br>
                        <a:rPr lang="en-US" sz="1500" i="1">
                          <a:effectLst/>
                        </a:rPr>
                      </a:br>
                      <a:r>
                        <a:rPr lang="en-US" sz="1500" i="1">
                          <a:effectLst/>
                        </a:rPr>
                        <a:t>%</a:t>
                      </a:r>
                      <a:endParaRPr lang="en-US" sz="1500">
                        <a:effectLst/>
                      </a:endParaRPr>
                    </a:p>
                  </a:txBody>
                  <a:tcPr marL="39878" marR="39878" marT="55821" marB="5582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500">
                          <a:solidFill>
                            <a:srgbClr val="E80000"/>
                          </a:solidFill>
                          <a:effectLst/>
                        </a:rPr>
                        <a:t>HTML5 </a:t>
                      </a:r>
                      <a:r>
                        <a:rPr lang="zh-CN" altLang="en-US" sz="1500">
                          <a:solidFill>
                            <a:srgbClr val="E80000"/>
                          </a:solidFill>
                          <a:effectLst/>
                        </a:rPr>
                        <a:t>不支持。</a:t>
                      </a:r>
                      <a:r>
                        <a:rPr lang="en-US" altLang="zh-CN" sz="1500">
                          <a:solidFill>
                            <a:srgbClr val="E80000"/>
                          </a:solidFill>
                          <a:effectLst/>
                        </a:rPr>
                        <a:t>HTML 4.01 </a:t>
                      </a:r>
                      <a:r>
                        <a:rPr lang="zh-CN" altLang="en-US" sz="1500">
                          <a:solidFill>
                            <a:srgbClr val="E80000"/>
                          </a:solidFill>
                          <a:effectLst/>
                        </a:rPr>
                        <a:t>已废弃。</a:t>
                      </a:r>
                      <a:r>
                        <a:rPr lang="zh-CN" altLang="en-US" sz="1500">
                          <a:effectLst/>
                        </a:rPr>
                        <a:t> </a:t>
                      </a:r>
                      <a:br>
                        <a:rPr lang="zh-CN" altLang="en-US" sz="1500">
                          <a:effectLst/>
                        </a:rPr>
                      </a:br>
                      <a:r>
                        <a:rPr lang="zh-CN" altLang="en-US" sz="1500">
                          <a:effectLst/>
                        </a:rPr>
                        <a:t>设置单元格的高度。</a:t>
                      </a:r>
                    </a:p>
                  </a:txBody>
                  <a:tcPr marL="39878" marR="39878" marT="55821" marB="5582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0295">
                <a:tc>
                  <a:txBody>
                    <a:bodyPr/>
                    <a:lstStyle/>
                    <a:p>
                      <a:pPr fontAlgn="t"/>
                      <a:r>
                        <a:rPr lang="en-US" sz="1500" u="sng">
                          <a:solidFill>
                            <a:srgbClr val="006600"/>
                          </a:solidFill>
                          <a:effectLst/>
                          <a:hlinkClick r:id="rId5"/>
                        </a:rPr>
                        <a:t>nowrap</a:t>
                      </a:r>
                      <a:endParaRPr lang="en-US" sz="1500">
                        <a:effectLst/>
                      </a:endParaRPr>
                    </a:p>
                  </a:txBody>
                  <a:tcPr marL="39878" marR="39878" marT="55821" marB="5582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 err="1">
                          <a:effectLst/>
                        </a:rPr>
                        <a:t>nowrap</a:t>
                      </a:r>
                      <a:endParaRPr lang="en-US" sz="1500" dirty="0">
                        <a:effectLst/>
                      </a:endParaRPr>
                    </a:p>
                  </a:txBody>
                  <a:tcPr marL="39878" marR="39878" marT="55821" marB="5582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500">
                          <a:solidFill>
                            <a:srgbClr val="E80000"/>
                          </a:solidFill>
                          <a:effectLst/>
                        </a:rPr>
                        <a:t>HTML5 </a:t>
                      </a:r>
                      <a:r>
                        <a:rPr lang="zh-CN" altLang="en-US" sz="1500">
                          <a:solidFill>
                            <a:srgbClr val="E80000"/>
                          </a:solidFill>
                          <a:effectLst/>
                        </a:rPr>
                        <a:t>不支持。</a:t>
                      </a:r>
                      <a:r>
                        <a:rPr lang="en-US" altLang="zh-CN" sz="1500">
                          <a:solidFill>
                            <a:srgbClr val="E80000"/>
                          </a:solidFill>
                          <a:effectLst/>
                        </a:rPr>
                        <a:t>HTML 4.01 </a:t>
                      </a:r>
                      <a:r>
                        <a:rPr lang="zh-CN" altLang="en-US" sz="1500">
                          <a:solidFill>
                            <a:srgbClr val="E80000"/>
                          </a:solidFill>
                          <a:effectLst/>
                        </a:rPr>
                        <a:t>已废弃。</a:t>
                      </a:r>
                      <a:r>
                        <a:rPr lang="zh-CN" altLang="en-US" sz="1500">
                          <a:effectLst/>
                        </a:rPr>
                        <a:t> </a:t>
                      </a:r>
                      <a:br>
                        <a:rPr lang="zh-CN" altLang="en-US" sz="1500">
                          <a:effectLst/>
                        </a:rPr>
                      </a:br>
                      <a:r>
                        <a:rPr lang="zh-CN" altLang="en-US" sz="1500">
                          <a:effectLst/>
                        </a:rPr>
                        <a:t>规定单元格中的内容是否折行。</a:t>
                      </a:r>
                    </a:p>
                  </a:txBody>
                  <a:tcPr marL="39878" marR="39878" marT="55821" marB="5582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05">
                <a:tc>
                  <a:txBody>
                    <a:bodyPr/>
                    <a:lstStyle/>
                    <a:p>
                      <a:pPr fontAlgn="t"/>
                      <a:r>
                        <a:rPr lang="en-US" sz="1500" u="sng">
                          <a:solidFill>
                            <a:srgbClr val="006600"/>
                          </a:solidFill>
                          <a:effectLst/>
                          <a:hlinkClick r:id="rId6"/>
                        </a:rPr>
                        <a:t>rowspan</a:t>
                      </a:r>
                      <a:endParaRPr lang="en-US" sz="1500">
                        <a:effectLst/>
                      </a:endParaRPr>
                    </a:p>
                  </a:txBody>
                  <a:tcPr marL="39878" marR="39878" marT="55821" marB="5582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i="1">
                          <a:effectLst/>
                        </a:rPr>
                        <a:t>number</a:t>
                      </a:r>
                      <a:endParaRPr lang="en-US" sz="1500">
                        <a:effectLst/>
                      </a:endParaRPr>
                    </a:p>
                  </a:txBody>
                  <a:tcPr marL="39878" marR="39878" marT="55821" marB="5582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500">
                          <a:effectLst/>
                        </a:rPr>
                        <a:t>设置单元格可横跨的行数。</a:t>
                      </a:r>
                    </a:p>
                  </a:txBody>
                  <a:tcPr marL="39878" marR="39878" marT="55821" marB="5582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30295">
                <a:tc>
                  <a:txBody>
                    <a:bodyPr/>
                    <a:lstStyle/>
                    <a:p>
                      <a:pPr fontAlgn="t"/>
                      <a:r>
                        <a:rPr lang="en-US" sz="1500" u="sng">
                          <a:solidFill>
                            <a:srgbClr val="006600"/>
                          </a:solidFill>
                          <a:effectLst/>
                          <a:hlinkClick r:id="rId7"/>
                        </a:rPr>
                        <a:t>scope</a:t>
                      </a:r>
                      <a:endParaRPr lang="en-US" sz="1500">
                        <a:effectLst/>
                      </a:endParaRPr>
                    </a:p>
                  </a:txBody>
                  <a:tcPr marL="39878" marR="39878" marT="55821" marB="5582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col</a:t>
                      </a:r>
                      <a:br>
                        <a:rPr lang="en-US" sz="1500">
                          <a:effectLst/>
                        </a:rPr>
                      </a:br>
                      <a:r>
                        <a:rPr lang="en-US" sz="1500">
                          <a:effectLst/>
                        </a:rPr>
                        <a:t>colgroup</a:t>
                      </a:r>
                      <a:br>
                        <a:rPr lang="en-US" sz="1500">
                          <a:effectLst/>
                        </a:rPr>
                      </a:br>
                      <a:r>
                        <a:rPr lang="en-US" sz="1500">
                          <a:effectLst/>
                        </a:rPr>
                        <a:t>row</a:t>
                      </a:r>
                      <a:br>
                        <a:rPr lang="en-US" sz="1500">
                          <a:effectLst/>
                        </a:rPr>
                      </a:br>
                      <a:r>
                        <a:rPr lang="en-US" sz="1500">
                          <a:effectLst/>
                        </a:rPr>
                        <a:t>rowgroup</a:t>
                      </a:r>
                    </a:p>
                  </a:txBody>
                  <a:tcPr marL="39878" marR="39878" marT="55821" marB="5582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500" dirty="0">
                          <a:solidFill>
                            <a:srgbClr val="E80000"/>
                          </a:solidFill>
                          <a:effectLst/>
                        </a:rPr>
                        <a:t>HTML5 </a:t>
                      </a:r>
                      <a:r>
                        <a:rPr lang="zh-CN" altLang="en-US" sz="1500" dirty="0">
                          <a:solidFill>
                            <a:srgbClr val="E80000"/>
                          </a:solidFill>
                          <a:effectLst/>
                        </a:rPr>
                        <a:t>不支持。</a:t>
                      </a:r>
                      <a:r>
                        <a:rPr lang="zh-CN" altLang="en-US" sz="1500" dirty="0">
                          <a:effectLst/>
                        </a:rPr>
                        <a:t>定义将表头单元格与数据单元格相关联的方法。</a:t>
                      </a:r>
                    </a:p>
                  </a:txBody>
                  <a:tcPr marL="39878" marR="39878" marT="55821" marB="55821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标题 1">
            <a:extLst>
              <a:ext uri="{FF2B5EF4-FFF2-40B4-BE49-F238E27FC236}">
                <a16:creationId xmlns:a16="http://schemas.microsoft.com/office/drawing/2014/main" id="{29722FA2-3E9B-43CD-AF61-C024679CD13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HTML </a:t>
            </a:r>
            <a:r>
              <a:rPr lang="zh-CN" altLang="en-US" b="1"/>
              <a:t>表格</a:t>
            </a:r>
            <a:r>
              <a:rPr lang="en-US" altLang="zh-CN" b="1"/>
              <a:t>-td</a:t>
            </a:r>
            <a:endParaRPr lang="zh-CN" altLang="en-US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2E5184DE-CBF4-4381-833E-8209B71E191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3811349"/>
              </p:ext>
            </p:extLst>
          </p:nvPr>
        </p:nvGraphicFramePr>
        <p:xfrm>
          <a:off x="1587624" y="1616339"/>
          <a:ext cx="7772400" cy="2181225"/>
        </p:xfrm>
        <a:graphic>
          <a:graphicData uri="http://schemas.openxmlformats.org/drawingml/2006/table">
            <a:tbl>
              <a:tblPr/>
              <a:tblGrid>
                <a:gridCol w="259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7791">
                <a:tc>
                  <a:txBody>
                    <a:bodyPr/>
                    <a:lstStyle/>
                    <a:p>
                      <a:pPr fontAlgn="t"/>
                      <a:r>
                        <a:rPr lang="en-US" sz="1800" u="sng" dirty="0" err="1">
                          <a:solidFill>
                            <a:srgbClr val="006600"/>
                          </a:solidFill>
                          <a:effectLst/>
                          <a:hlinkClick r:id="rId2"/>
                        </a:rPr>
                        <a:t>valign</a:t>
                      </a:r>
                      <a:endParaRPr lang="en-US" sz="1800" dirty="0">
                        <a:effectLst/>
                      </a:endParaRPr>
                    </a:p>
                  </a:txBody>
                  <a:tcPr marL="46552" marR="46552" marT="65182" marB="65182">
                    <a:lnL w="4763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top</a:t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</a:rPr>
                        <a:t>middle</a:t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</a:rPr>
                        <a:t>bottom</a:t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</a:rPr>
                        <a:t>baseline</a:t>
                      </a:r>
                    </a:p>
                  </a:txBody>
                  <a:tcPr marL="46552" marR="46552" marT="65182" marB="65182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800">
                          <a:solidFill>
                            <a:srgbClr val="E80000"/>
                          </a:solidFill>
                          <a:effectLst/>
                        </a:rPr>
                        <a:t>HTML5 </a:t>
                      </a:r>
                      <a:r>
                        <a:rPr lang="zh-CN" altLang="en-US" sz="1800">
                          <a:solidFill>
                            <a:srgbClr val="E80000"/>
                          </a:solidFill>
                          <a:effectLst/>
                        </a:rPr>
                        <a:t>不支持。</a:t>
                      </a:r>
                      <a:r>
                        <a:rPr lang="zh-CN" altLang="en-US" sz="1800">
                          <a:effectLst/>
                        </a:rPr>
                        <a:t>规定单元格内容的垂直排列方式。</a:t>
                      </a:r>
                    </a:p>
                  </a:txBody>
                  <a:tcPr marL="46552" marR="46552" marT="65182" marB="65182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3434">
                <a:tc>
                  <a:txBody>
                    <a:bodyPr/>
                    <a:lstStyle/>
                    <a:p>
                      <a:pPr fontAlgn="t"/>
                      <a:r>
                        <a:rPr lang="en-US" sz="1800" u="sng">
                          <a:solidFill>
                            <a:srgbClr val="006600"/>
                          </a:solidFill>
                          <a:effectLst/>
                          <a:hlinkClick r:id="rId3"/>
                        </a:rPr>
                        <a:t>width</a:t>
                      </a:r>
                      <a:endParaRPr lang="en-US" sz="1800">
                        <a:effectLst/>
                      </a:endParaRPr>
                    </a:p>
                  </a:txBody>
                  <a:tcPr marL="46552" marR="46552" marT="65182" marB="65182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i="1" dirty="0">
                          <a:effectLst/>
                        </a:rPr>
                        <a:t>pixels</a:t>
                      </a:r>
                      <a:br>
                        <a:rPr lang="en-US" sz="1800" i="1" dirty="0">
                          <a:effectLst/>
                        </a:rPr>
                      </a:br>
                      <a:r>
                        <a:rPr lang="en-US" sz="1800" i="1" dirty="0">
                          <a:effectLst/>
                        </a:rPr>
                        <a:t>%</a:t>
                      </a:r>
                      <a:endParaRPr lang="en-US" sz="1800" dirty="0">
                        <a:effectLst/>
                      </a:endParaRPr>
                    </a:p>
                  </a:txBody>
                  <a:tcPr marL="46552" marR="46552" marT="65182" marB="65182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800" dirty="0">
                          <a:solidFill>
                            <a:srgbClr val="E80000"/>
                          </a:solidFill>
                          <a:effectLst/>
                        </a:rPr>
                        <a:t>HTML5 </a:t>
                      </a:r>
                      <a:r>
                        <a:rPr lang="zh-CN" altLang="en-US" sz="1800" dirty="0">
                          <a:solidFill>
                            <a:srgbClr val="E80000"/>
                          </a:solidFill>
                          <a:effectLst/>
                        </a:rPr>
                        <a:t>不支持。</a:t>
                      </a:r>
                      <a:r>
                        <a:rPr lang="en-US" altLang="zh-CN" sz="1800" dirty="0">
                          <a:solidFill>
                            <a:srgbClr val="E80000"/>
                          </a:solidFill>
                          <a:effectLst/>
                        </a:rPr>
                        <a:t>HTML 4.01 </a:t>
                      </a:r>
                      <a:r>
                        <a:rPr lang="zh-CN" altLang="en-US" sz="1800" dirty="0">
                          <a:solidFill>
                            <a:srgbClr val="E80000"/>
                          </a:solidFill>
                          <a:effectLst/>
                        </a:rPr>
                        <a:t>已废弃。</a:t>
                      </a:r>
                      <a:r>
                        <a:rPr lang="zh-CN" altLang="en-US" sz="1800" dirty="0">
                          <a:effectLst/>
                        </a:rPr>
                        <a:t> 规定单元格的宽度。</a:t>
                      </a:r>
                    </a:p>
                  </a:txBody>
                  <a:tcPr marL="46552" marR="46552" marT="65182" marB="65182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标题 1">
            <a:extLst>
              <a:ext uri="{FF2B5EF4-FFF2-40B4-BE49-F238E27FC236}">
                <a16:creationId xmlns:a16="http://schemas.microsoft.com/office/drawing/2014/main" id="{CBB2A63F-BCD6-44E2-97C2-6B8C729D76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zh-CN" sz="2800"/>
              <a:t>设置划分结构表格&lt;thead&gt;、&lt;tbody&gt;和&lt;tfoot&gt;</a:t>
            </a:r>
            <a:endParaRPr lang="zh-CN" altLang="en-US" sz="28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C09B0-9754-4249-9EDD-5B33ACC8936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027906"/>
            <a:ext cx="10515600" cy="435133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dirty="0">
                <a:latin typeface="+mn-ea"/>
              </a:rPr>
              <a:t>基本语法</a:t>
            </a:r>
            <a:endParaRPr lang="en-US" altLang="zh-CN" dirty="0">
              <a:latin typeface="+mn-ea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+mn-ea"/>
              </a:rPr>
              <a:t>&lt;thead&gt;&lt;/thead&gt;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+mn-ea"/>
              </a:rPr>
              <a:t>&lt;tbody&gt;&lt;/tbody&gt;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+mn-ea"/>
              </a:rPr>
              <a:t>&lt;tfoot&gt;&lt;/tfoot&gt;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dirty="0">
                <a:latin typeface="+mn-ea"/>
                <a:sym typeface="Wingdings" pitchFamily="2" charset="2"/>
              </a:rPr>
              <a:t></a:t>
            </a:r>
            <a:r>
              <a:rPr lang="zh-CN" altLang="en-US" sz="2000" dirty="0">
                <a:latin typeface="+mn-ea"/>
              </a:rPr>
              <a:t>  &lt;thead&gt;&lt;/thead&gt;表示定义一组表头行；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+mn-ea"/>
                <a:sym typeface="Wingdings" pitchFamily="2" charset="2"/>
              </a:rPr>
              <a:t></a:t>
            </a:r>
            <a:r>
              <a:rPr lang="zh-CN" altLang="en-US" sz="2000" dirty="0">
                <a:latin typeface="+mn-ea"/>
              </a:rPr>
              <a:t>  &lt;tbody&gt;&lt;/tbody&gt;表示定义表格主体部分；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+mn-ea"/>
                <a:sym typeface="Wingdings" pitchFamily="2" charset="2"/>
              </a:rPr>
              <a:t></a:t>
            </a:r>
            <a:r>
              <a:rPr lang="zh-CN" altLang="en-US" sz="2000" dirty="0">
                <a:latin typeface="+mn-ea"/>
              </a:rPr>
              <a:t>  &lt;tfoot&gt;&lt;/tfoot&gt;表示为表格添加一个标注。</a:t>
            </a:r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内容占位符 6" descr="19.jpg">
            <a:extLst>
              <a:ext uri="{FF2B5EF4-FFF2-40B4-BE49-F238E27FC236}">
                <a16:creationId xmlns:a16="http://schemas.microsoft.com/office/drawing/2014/main" id="{F2BDD630-4E7E-458F-AE99-55ABF45545BC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4765" y="546486"/>
            <a:ext cx="7191375" cy="4635500"/>
          </a:xfrm>
          <a:noFill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内容占位符 7" descr="20.jpg">
            <a:extLst>
              <a:ext uri="{FF2B5EF4-FFF2-40B4-BE49-F238E27FC236}">
                <a16:creationId xmlns:a16="http://schemas.microsoft.com/office/drawing/2014/main" id="{AB775E36-F032-4F07-8F5D-F8AD1BFCEAD0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2578" y="713405"/>
            <a:ext cx="7343775" cy="4762500"/>
          </a:xfrm>
          <a:noFill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标题 1">
            <a:extLst>
              <a:ext uri="{FF2B5EF4-FFF2-40B4-BE49-F238E27FC236}">
                <a16:creationId xmlns:a16="http://schemas.microsoft.com/office/drawing/2014/main" id="{1AE1EFDE-34F4-44EE-869B-08AC1E6636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zh-CN"/>
              <a:t>网页效果</a:t>
            </a:r>
            <a:br>
              <a:rPr lang="zh-CN" altLang="zh-CN"/>
            </a:br>
            <a:endParaRPr lang="zh-CN" altLang="en-US"/>
          </a:p>
        </p:txBody>
      </p:sp>
      <p:pic>
        <p:nvPicPr>
          <p:cNvPr id="76803" name="内容占位符 6" descr="21.jpg">
            <a:extLst>
              <a:ext uri="{FF2B5EF4-FFF2-40B4-BE49-F238E27FC236}">
                <a16:creationId xmlns:a16="http://schemas.microsoft.com/office/drawing/2014/main" id="{3E927ADD-4AF0-4334-8127-8C3A0250E5B3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36996" y="1313510"/>
            <a:ext cx="4733925" cy="3181350"/>
          </a:xfrm>
          <a:noFill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标题 1">
            <a:extLst>
              <a:ext uri="{FF2B5EF4-FFF2-40B4-BE49-F238E27FC236}">
                <a16:creationId xmlns:a16="http://schemas.microsoft.com/office/drawing/2014/main" id="{A4D3CA75-D153-41A5-AA07-0A60AEE8C5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zh-CN"/>
              <a:t>设置表格标记属性</a:t>
            </a:r>
            <a:endParaRPr lang="zh-CN" altLang="en-US"/>
          </a:p>
        </p:txBody>
      </p:sp>
      <p:sp>
        <p:nvSpPr>
          <p:cNvPr id="77827" name="内容占位符 2">
            <a:extLst>
              <a:ext uri="{FF2B5EF4-FFF2-40B4-BE49-F238E27FC236}">
                <a16:creationId xmlns:a16="http://schemas.microsoft.com/office/drawing/2014/main" id="{A62F8EE5-14AF-42F9-AEF7-DE5BE207011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8272" y="1253331"/>
            <a:ext cx="10515600" cy="4351338"/>
          </a:xfrm>
        </p:spPr>
        <p:txBody>
          <a:bodyPr/>
          <a:lstStyle/>
          <a:p>
            <a:pPr eaLnBrk="1" hangingPunct="1"/>
            <a:r>
              <a:rPr lang="zh-CN" altLang="zh-CN" dirty="0"/>
              <a:t>1  设置表格的宽度和高度——width和height</a:t>
            </a:r>
          </a:p>
          <a:p>
            <a:pPr eaLnBrk="1" hangingPunct="1"/>
            <a:r>
              <a:rPr lang="zh-CN" altLang="zh-CN" dirty="0"/>
              <a:t>2  设置表格的边框属性——border</a:t>
            </a:r>
          </a:p>
          <a:p>
            <a:pPr eaLnBrk="1" hangingPunct="1"/>
            <a:r>
              <a:rPr lang="zh-CN" altLang="zh-CN" dirty="0"/>
              <a:t>3  设置边框的样式——frame、rules</a:t>
            </a:r>
          </a:p>
          <a:p>
            <a:pPr eaLnBrk="1" hangingPunct="1"/>
            <a:r>
              <a:rPr lang="zh-CN" altLang="zh-CN" dirty="0"/>
              <a:t>4  设置表格的背景——bgcolor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标题 1">
            <a:extLst>
              <a:ext uri="{FF2B5EF4-FFF2-40B4-BE49-F238E27FC236}">
                <a16:creationId xmlns:a16="http://schemas.microsoft.com/office/drawing/2014/main" id="{A7BD0DF4-BFE1-4ADF-86A0-A9AB723E46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zh-CN" sz="2800"/>
              <a:t>设置表格的宽度和高度</a:t>
            </a:r>
            <a:r>
              <a:rPr lang="zh-CN" altLang="zh-CN" sz="2800">
                <a:latin typeface="Arial" panose="020B0604020202020204" pitchFamily="34" charset="0"/>
              </a:rPr>
              <a:t>——</a:t>
            </a:r>
            <a:r>
              <a:rPr lang="zh-CN" altLang="zh-CN" sz="2800"/>
              <a:t>width和height</a:t>
            </a:r>
            <a:endParaRPr lang="zh-CN" altLang="en-US" sz="28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519D23-AC23-42E7-9BEF-DB44FEC2AEB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1437" y="1253331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+mn-ea"/>
              </a:rPr>
              <a:t>在HTML文件中，&lt;table&gt;标记中的width用于设置表格的宽度，height属性用于设置表格的高度。</a:t>
            </a:r>
            <a:endParaRPr lang="en-US" altLang="zh-CN" sz="2000" dirty="0">
              <a:latin typeface="+mn-ea"/>
            </a:endParaRPr>
          </a:p>
          <a:p>
            <a:pPr>
              <a:buFont typeface="Arial" charset="0"/>
              <a:buNone/>
              <a:defRPr/>
            </a:pPr>
            <a:r>
              <a:rPr lang="zh-CN" altLang="zh-CN" sz="2000" dirty="0">
                <a:latin typeface="+mn-ea"/>
              </a:rPr>
              <a:t>&lt;table width=”” height=””&gt;</a:t>
            </a:r>
          </a:p>
          <a:p>
            <a:pPr>
              <a:buFont typeface="Arial" charset="0"/>
              <a:buNone/>
              <a:defRPr/>
            </a:pPr>
            <a:r>
              <a:rPr lang="zh-CN" altLang="zh-CN" sz="2000" dirty="0">
                <a:latin typeface="+mn-ea"/>
              </a:rPr>
              <a:t>  &lt;tr&gt;</a:t>
            </a:r>
          </a:p>
          <a:p>
            <a:pPr>
              <a:buFont typeface="Arial" charset="0"/>
              <a:buNone/>
              <a:defRPr/>
            </a:pPr>
            <a:r>
              <a:rPr lang="zh-CN" altLang="zh-CN" sz="2000" dirty="0">
                <a:latin typeface="+mn-ea"/>
              </a:rPr>
              <a:t>   &lt;td&gt;&lt;/td&gt;</a:t>
            </a:r>
          </a:p>
          <a:p>
            <a:pPr>
              <a:buFont typeface="Arial" charset="0"/>
              <a:buNone/>
              <a:defRPr/>
            </a:pPr>
            <a:r>
              <a:rPr lang="zh-CN" altLang="zh-CN" sz="2000" dirty="0">
                <a:latin typeface="+mn-ea"/>
              </a:rPr>
              <a:t>  &lt;/tr&gt;</a:t>
            </a:r>
          </a:p>
          <a:p>
            <a:pPr>
              <a:buFont typeface="Arial" charset="0"/>
              <a:buNone/>
              <a:defRPr/>
            </a:pPr>
            <a:r>
              <a:rPr lang="zh-CN" altLang="zh-CN" sz="2000" dirty="0">
                <a:latin typeface="+mn-ea"/>
              </a:rPr>
              <a:t>&lt;/table&gt;</a:t>
            </a:r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5" name="内容占位符 6" descr="22.jpg">
            <a:extLst>
              <a:ext uri="{FF2B5EF4-FFF2-40B4-BE49-F238E27FC236}">
                <a16:creationId xmlns:a16="http://schemas.microsoft.com/office/drawing/2014/main" id="{A1CA0B5A-DFCA-4D6D-AC97-BE84C89AD14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8031" y="939230"/>
            <a:ext cx="7134225" cy="3819525"/>
          </a:xfr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>
            <a:extLst>
              <a:ext uri="{FF2B5EF4-FFF2-40B4-BE49-F238E27FC236}">
                <a16:creationId xmlns:a16="http://schemas.microsoft.com/office/drawing/2014/main" id="{68CBC621-F4AA-4381-ACAD-45AA9493BA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HTML</a:t>
            </a:r>
            <a:r>
              <a:rPr lang="zh-CN" altLang="en-US"/>
              <a:t>简介</a:t>
            </a:r>
            <a:r>
              <a:rPr lang="en-US" altLang="zh-CN"/>
              <a:t>-</a:t>
            </a:r>
            <a:r>
              <a:rPr lang="zh-CN" altLang="zh-CN"/>
              <a:t>网页文件命名</a:t>
            </a:r>
            <a:endParaRPr lang="zh-CN" altLang="en-US"/>
          </a:p>
        </p:txBody>
      </p:sp>
      <p:sp>
        <p:nvSpPr>
          <p:cNvPr id="9219" name="内容占位符 2">
            <a:extLst>
              <a:ext uri="{FF2B5EF4-FFF2-40B4-BE49-F238E27FC236}">
                <a16:creationId xmlns:a16="http://schemas.microsoft.com/office/drawing/2014/main" id="{AA30179A-DAE0-4EF3-B850-2D34AA988E4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zh-CN" altLang="en-US"/>
              <a:t>*</a:t>
            </a:r>
            <a:r>
              <a:rPr lang="en-US" altLang="zh-CN"/>
              <a:t>.htm</a:t>
            </a:r>
            <a:r>
              <a:rPr lang="zh-CN" altLang="en-US"/>
              <a:t>或*</a:t>
            </a:r>
            <a:r>
              <a:rPr lang="en-US" altLang="zh-CN"/>
              <a:t>.html</a:t>
            </a:r>
          </a:p>
          <a:p>
            <a:r>
              <a:rPr lang="zh-CN" altLang="en-US"/>
              <a:t>无空格</a:t>
            </a:r>
          </a:p>
          <a:p>
            <a:r>
              <a:rPr lang="zh-CN" altLang="en-US"/>
              <a:t>无特殊符号（例如</a:t>
            </a:r>
            <a:r>
              <a:rPr lang="en-US" altLang="zh-CN"/>
              <a:t>&amp;</a:t>
            </a:r>
            <a:r>
              <a:rPr lang="zh-CN" altLang="en-US"/>
              <a:t>符号），只可以有下划线“</a:t>
            </a:r>
            <a:r>
              <a:rPr lang="en-US" altLang="zh-CN"/>
              <a:t>_”</a:t>
            </a:r>
            <a:r>
              <a:rPr lang="zh-CN" altLang="en-US"/>
              <a:t>，只可以为英文、数字</a:t>
            </a:r>
          </a:p>
          <a:p>
            <a:r>
              <a:rPr lang="zh-CN" altLang="en-US"/>
              <a:t>区分大小写</a:t>
            </a:r>
          </a:p>
          <a:p>
            <a:r>
              <a:rPr lang="zh-CN" altLang="en-US"/>
              <a:t>首页文件名默认为：</a:t>
            </a:r>
            <a:r>
              <a:rPr lang="en-US" altLang="zh-CN"/>
              <a:t>index.htm </a:t>
            </a:r>
            <a:r>
              <a:rPr lang="zh-CN" altLang="en-US"/>
              <a:t>或 </a:t>
            </a:r>
            <a:r>
              <a:rPr lang="en-US" altLang="zh-CN"/>
              <a:t>index.html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00" name="内容占位符 7" descr="23.jpg">
            <a:extLst>
              <a:ext uri="{FF2B5EF4-FFF2-40B4-BE49-F238E27FC236}">
                <a16:creationId xmlns:a16="http://schemas.microsoft.com/office/drawing/2014/main" id="{C297EC64-F92B-4E24-8001-1DF4AF152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280" y="459343"/>
            <a:ext cx="5256212" cy="413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标题 1">
            <a:extLst>
              <a:ext uri="{FF2B5EF4-FFF2-40B4-BE49-F238E27FC236}">
                <a16:creationId xmlns:a16="http://schemas.microsoft.com/office/drawing/2014/main" id="{A231A1FE-7C5E-4C5E-A228-69F836494C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zh-CN" sz="2800"/>
              <a:t>设置表格的边框属性</a:t>
            </a:r>
            <a:r>
              <a:rPr lang="zh-CN" altLang="zh-CN" sz="2800">
                <a:latin typeface="Arial" panose="020B0604020202020204" pitchFamily="34" charset="0"/>
              </a:rPr>
              <a:t>——</a:t>
            </a:r>
            <a:r>
              <a:rPr lang="zh-CN" altLang="zh-CN" sz="2800"/>
              <a:t>border</a:t>
            </a:r>
            <a:endParaRPr lang="zh-CN" altLang="en-US" sz="2800"/>
          </a:p>
        </p:txBody>
      </p:sp>
      <p:pic>
        <p:nvPicPr>
          <p:cNvPr id="81923" name="内容占位符 7" descr="25.jpg">
            <a:extLst>
              <a:ext uri="{FF2B5EF4-FFF2-40B4-BE49-F238E27FC236}">
                <a16:creationId xmlns:a16="http://schemas.microsoft.com/office/drawing/2014/main" id="{7D11CC6A-3364-4572-A6B1-009D9BCF2E1B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3728" y="1605717"/>
            <a:ext cx="7772400" cy="1492250"/>
          </a:xfrm>
          <a:noFill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标题 1">
            <a:extLst>
              <a:ext uri="{FF2B5EF4-FFF2-40B4-BE49-F238E27FC236}">
                <a16:creationId xmlns:a16="http://schemas.microsoft.com/office/drawing/2014/main" id="{F32A4935-6518-439E-8185-5BE7BBA877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zh-CN" sz="2800"/>
              <a:t>设置表格的边框属性</a:t>
            </a:r>
            <a:r>
              <a:rPr lang="zh-CN" altLang="zh-CN" sz="2800">
                <a:latin typeface="Arial" panose="020B0604020202020204" pitchFamily="34" charset="0"/>
              </a:rPr>
              <a:t>——</a:t>
            </a:r>
            <a:r>
              <a:rPr lang="zh-CN" altLang="zh-CN" sz="2800"/>
              <a:t>border</a:t>
            </a:r>
            <a:endParaRPr lang="zh-CN" altLang="en-US" sz="2800"/>
          </a:p>
        </p:txBody>
      </p:sp>
      <p:sp>
        <p:nvSpPr>
          <p:cNvPr id="82947" name="内容占位符 2">
            <a:extLst>
              <a:ext uri="{FF2B5EF4-FFF2-40B4-BE49-F238E27FC236}">
                <a16:creationId xmlns:a16="http://schemas.microsoft.com/office/drawing/2014/main" id="{CDC97A21-9E5B-43AB-9CAB-2E0C7D1494C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53331"/>
            <a:ext cx="10515600" cy="435133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基本语法</a:t>
            </a:r>
            <a:endParaRPr lang="en-US" altLang="zh-CN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dirty="0"/>
              <a:t>&lt;table border=""  bordercolor＝</a:t>
            </a:r>
            <a:r>
              <a:rPr lang="en-US" altLang="zh-CN" sz="2000" dirty="0"/>
              <a:t>””</a:t>
            </a:r>
            <a:r>
              <a:rPr lang="zh-CN" altLang="en-US" sz="2000" dirty="0"/>
              <a:t>&gt;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dirty="0"/>
              <a:t>  &lt;tr&gt;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dirty="0"/>
              <a:t>  &lt;td&gt;&lt;/td&gt;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dirty="0"/>
              <a:t>  &lt;/tr&gt;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dirty="0"/>
              <a:t>&lt;/table&gt;</a:t>
            </a:r>
            <a:endParaRPr lang="en-US" altLang="zh-CN" sz="20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000" dirty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 dirty="0">
                <a:sym typeface="Wingdings" panose="05000000000000000000" pitchFamily="2" charset="2"/>
              </a:rPr>
              <a:t></a:t>
            </a:r>
            <a:r>
              <a:rPr lang="zh-CN" altLang="en-US" sz="2000" dirty="0"/>
              <a:t>  border属性用于设置边框的粗细；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dirty="0">
                <a:sym typeface="Wingdings" panose="05000000000000000000" pitchFamily="2" charset="2"/>
              </a:rPr>
              <a:t></a:t>
            </a:r>
            <a:r>
              <a:rPr lang="en-US" altLang="zh-CN" sz="2000" dirty="0"/>
              <a:t>  </a:t>
            </a:r>
            <a:r>
              <a:rPr lang="zh-CN" altLang="en-US" sz="2000" dirty="0"/>
              <a:t>bordercolor设置表格边框的颜色。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2" name="内容占位符 6" descr="26.jpg">
            <a:extLst>
              <a:ext uri="{FF2B5EF4-FFF2-40B4-BE49-F238E27FC236}">
                <a16:creationId xmlns:a16="http://schemas.microsoft.com/office/drawing/2014/main" id="{E1005513-EB7E-4E2E-8F3A-4E3BFB55B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403" y="924187"/>
            <a:ext cx="6746875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6" name="内容占位符 7" descr="27.jpg">
            <a:extLst>
              <a:ext uri="{FF2B5EF4-FFF2-40B4-BE49-F238E27FC236}">
                <a16:creationId xmlns:a16="http://schemas.microsoft.com/office/drawing/2014/main" id="{FD7C5E28-C276-4C56-BDA0-F7A2D0690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872" y="782560"/>
            <a:ext cx="640715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标题 1">
            <a:extLst>
              <a:ext uri="{FF2B5EF4-FFF2-40B4-BE49-F238E27FC236}">
                <a16:creationId xmlns:a16="http://schemas.microsoft.com/office/drawing/2014/main" id="{D5168681-C43D-4D69-9657-8AECF294B4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zh-CN" sz="2800"/>
              <a:t>设置边框的样式</a:t>
            </a:r>
            <a:r>
              <a:rPr lang="zh-CN" altLang="zh-CN" sz="2800">
                <a:latin typeface="Arial" panose="020B0604020202020204" pitchFamily="34" charset="0"/>
              </a:rPr>
              <a:t>——</a:t>
            </a:r>
            <a:r>
              <a:rPr lang="zh-CN" altLang="zh-CN" sz="2800"/>
              <a:t>frame、rules</a:t>
            </a:r>
            <a:endParaRPr lang="zh-CN" altLang="en-US" sz="2800"/>
          </a:p>
        </p:txBody>
      </p:sp>
      <p:pic>
        <p:nvPicPr>
          <p:cNvPr id="86019" name="内容占位符 7" descr="29.jpg">
            <a:extLst>
              <a:ext uri="{FF2B5EF4-FFF2-40B4-BE49-F238E27FC236}">
                <a16:creationId xmlns:a16="http://schemas.microsoft.com/office/drawing/2014/main" id="{4EE641DE-340A-4DF7-A482-0585E9D48596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9969" y="1374159"/>
            <a:ext cx="7772400" cy="3511550"/>
          </a:xfrm>
          <a:noFill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标题 1">
            <a:extLst>
              <a:ext uri="{FF2B5EF4-FFF2-40B4-BE49-F238E27FC236}">
                <a16:creationId xmlns:a16="http://schemas.microsoft.com/office/drawing/2014/main" id="{7E75B834-44AB-4FFB-81A9-6EE61E1F23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zh-CN" sz="2800"/>
              <a:t>设置边框的样式</a:t>
            </a:r>
            <a:r>
              <a:rPr lang="zh-CN" altLang="zh-CN" sz="2800">
                <a:latin typeface="Arial" panose="020B0604020202020204" pitchFamily="34" charset="0"/>
              </a:rPr>
              <a:t>——</a:t>
            </a:r>
            <a:r>
              <a:rPr lang="zh-CN" altLang="zh-CN" sz="2800"/>
              <a:t>frame、rules</a:t>
            </a:r>
            <a:endParaRPr lang="zh-CN" altLang="en-US" sz="2800"/>
          </a:p>
        </p:txBody>
      </p:sp>
      <p:pic>
        <p:nvPicPr>
          <p:cNvPr id="87043" name="内容占位符 6" descr="30.jpg">
            <a:extLst>
              <a:ext uri="{FF2B5EF4-FFF2-40B4-BE49-F238E27FC236}">
                <a16:creationId xmlns:a16="http://schemas.microsoft.com/office/drawing/2014/main" id="{F1268B57-48AF-4956-8A7A-08B7BA6C7A5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6186" y="1507740"/>
            <a:ext cx="7772400" cy="3008312"/>
          </a:xfrm>
          <a:noFill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标题 1">
            <a:extLst>
              <a:ext uri="{FF2B5EF4-FFF2-40B4-BE49-F238E27FC236}">
                <a16:creationId xmlns:a16="http://schemas.microsoft.com/office/drawing/2014/main" id="{5C6D3683-EAB3-45F4-A14D-2FF940055C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zh-CN" sz="2800"/>
              <a:t>设置边框的样式</a:t>
            </a:r>
            <a:r>
              <a:rPr lang="zh-CN" altLang="zh-CN" sz="2800">
                <a:latin typeface="Arial" panose="020B0604020202020204" pitchFamily="34" charset="0"/>
              </a:rPr>
              <a:t>——</a:t>
            </a:r>
            <a:r>
              <a:rPr lang="zh-CN" altLang="zh-CN" sz="2800"/>
              <a:t>frame、rules</a:t>
            </a:r>
            <a:endParaRPr lang="zh-CN" altLang="en-US" sz="28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BDE1D7-AF09-4F5A-85F3-5271BD72A1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186433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indent="0">
              <a:buNone/>
              <a:defRPr/>
            </a:pPr>
            <a:r>
              <a:rPr lang="zh-CN" altLang="en-US" dirty="0">
                <a:latin typeface="+mn-ea"/>
              </a:rPr>
              <a:t>基本语法</a:t>
            </a:r>
            <a:endParaRPr lang="en-US" altLang="zh-CN" dirty="0">
              <a:latin typeface="+mn-ea"/>
            </a:endParaRPr>
          </a:p>
          <a:p>
            <a:pPr indent="0">
              <a:buNone/>
              <a:defRPr/>
            </a:pPr>
            <a:r>
              <a:rPr lang="zh-CN" altLang="en-US" dirty="0">
                <a:latin typeface="+mn-ea"/>
              </a:rPr>
              <a:t>&lt;table frame=”” rules=””&gt;</a:t>
            </a:r>
          </a:p>
          <a:p>
            <a:pPr indent="0">
              <a:buNone/>
              <a:defRPr/>
            </a:pPr>
            <a:r>
              <a:rPr lang="zh-CN" altLang="en-US" dirty="0">
                <a:latin typeface="+mn-ea"/>
              </a:rPr>
              <a:t>  &lt;tr&gt;</a:t>
            </a:r>
          </a:p>
          <a:p>
            <a:pPr indent="0">
              <a:buNone/>
              <a:defRPr/>
            </a:pPr>
            <a:r>
              <a:rPr lang="zh-CN" altLang="en-US" dirty="0">
                <a:latin typeface="+mn-ea"/>
              </a:rPr>
              <a:t>   &lt;td&gt;&lt;/td&gt;</a:t>
            </a:r>
          </a:p>
          <a:p>
            <a:pPr indent="0">
              <a:buNone/>
              <a:defRPr/>
            </a:pPr>
            <a:r>
              <a:rPr lang="zh-CN" altLang="en-US" dirty="0">
                <a:latin typeface="+mn-ea"/>
              </a:rPr>
              <a:t>  &lt;/tr&gt;</a:t>
            </a:r>
          </a:p>
          <a:p>
            <a:pPr indent="0">
              <a:buNone/>
              <a:defRPr/>
            </a:pPr>
            <a:r>
              <a:rPr lang="zh-CN" altLang="en-US" dirty="0">
                <a:latin typeface="+mn-ea"/>
              </a:rPr>
              <a:t>&lt;/table&gt;</a:t>
            </a:r>
            <a:endParaRPr lang="en-US" altLang="zh-CN" dirty="0">
              <a:latin typeface="+mn-ea"/>
            </a:endParaRPr>
          </a:p>
          <a:p>
            <a:pPr indent="0">
              <a:buNone/>
              <a:defRPr/>
            </a:pPr>
            <a:endParaRPr lang="en-US" altLang="zh-CN" dirty="0">
              <a:latin typeface="+mn-ea"/>
            </a:endParaRPr>
          </a:p>
          <a:p>
            <a:pPr indent="0">
              <a:buNone/>
              <a:defRPr/>
            </a:pPr>
            <a:r>
              <a:rPr lang="zh-CN" altLang="en-US" dirty="0">
                <a:latin typeface="+mn-ea"/>
              </a:rPr>
              <a:t>在HTML文件中，对表格边框进行一些特殊样式设置时，需要使用frame、rules进行设置。</a:t>
            </a:r>
            <a:endParaRPr lang="en-US" altLang="zh-CN" dirty="0">
              <a:latin typeface="+mn-ea"/>
            </a:endParaRPr>
          </a:p>
          <a:p>
            <a:pPr indent="0">
              <a:buNone/>
              <a:defRPr/>
            </a:pPr>
            <a:r>
              <a:rPr lang="en-US" altLang="zh-CN" b="0" i="0" u="none" strike="noStrike" dirty="0">
                <a:solidFill>
                  <a:srgbClr val="222222"/>
                </a:solidFill>
                <a:effectLst/>
                <a:latin typeface="tahoma" panose="020B0604030504040204" pitchFamily="34" charset="0"/>
              </a:rPr>
              <a:t>frame</a:t>
            </a:r>
            <a:r>
              <a:rPr lang="zh-CN" altLang="en-US" b="0" i="0" u="none" strike="noStrike" dirty="0">
                <a:solidFill>
                  <a:srgbClr val="222222"/>
                </a:solidFill>
                <a:effectLst/>
                <a:latin typeface="tahoma" panose="020B0604030504040204" pitchFamily="34" charset="0"/>
              </a:rPr>
              <a:t>属性控制着表格最外围的四条边框的可见性，而 </a:t>
            </a:r>
            <a:r>
              <a:rPr lang="en-US" altLang="zh-CN" b="0" i="0" u="none" strike="noStrike" dirty="0">
                <a:solidFill>
                  <a:srgbClr val="222222"/>
                </a:solidFill>
                <a:effectLst/>
                <a:latin typeface="tahoma" panose="020B0604030504040204" pitchFamily="34" charset="0"/>
              </a:rPr>
              <a:t>rules </a:t>
            </a:r>
            <a:r>
              <a:rPr lang="zh-CN" altLang="en-US" b="0" i="0" u="none" strike="noStrike" dirty="0">
                <a:solidFill>
                  <a:srgbClr val="222222"/>
                </a:solidFill>
                <a:effectLst/>
                <a:latin typeface="tahoma" panose="020B0604030504040204" pitchFamily="34" charset="0"/>
              </a:rPr>
              <a:t>则控制着表格内部边框的可见性。</a:t>
            </a:r>
            <a:endParaRPr lang="zh-CN" altLang="en-US" dirty="0">
              <a:latin typeface="+mn-ea"/>
            </a:endParaRPr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2" name="内容占位符 6" descr="31.jpg">
            <a:extLst>
              <a:ext uri="{FF2B5EF4-FFF2-40B4-BE49-F238E27FC236}">
                <a16:creationId xmlns:a16="http://schemas.microsoft.com/office/drawing/2014/main" id="{7CB8ACCB-D0ED-4E7A-9B54-F4ECB7036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600" y="717582"/>
            <a:ext cx="7081838" cy="500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6" name="内容占位符 7" descr="33.jpg">
            <a:extLst>
              <a:ext uri="{FF2B5EF4-FFF2-40B4-BE49-F238E27FC236}">
                <a16:creationId xmlns:a16="http://schemas.microsoft.com/office/drawing/2014/main" id="{C20655AF-74AA-4AC5-B94F-DF97B52B3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981076"/>
            <a:ext cx="5967412" cy="458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9B8E25AD-9D41-43A6-AEC3-B639EE19666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/>
              <a:t>HTML</a:t>
            </a:r>
            <a:r>
              <a:rPr lang="zh-CN" altLang="en-US"/>
              <a:t>编码规范</a:t>
            </a:r>
            <a:endParaRPr lang="zh-CN" altLang="zh-CN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B4AF0D73-5C7B-4A4D-AD9D-6FA7E80E87D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/>
              <a:t>尽量缩进</a:t>
            </a:r>
            <a:endParaRPr lang="en-US" altLang="zh-CN"/>
          </a:p>
          <a:p>
            <a:pPr eaLnBrk="1" hangingPunct="1">
              <a:lnSpc>
                <a:spcPct val="90000"/>
              </a:lnSpc>
            </a:pPr>
            <a:r>
              <a:rPr lang="en-US" altLang="zh-CN"/>
              <a:t>HTML</a:t>
            </a:r>
            <a:r>
              <a:rPr lang="zh-CN" altLang="en-US"/>
              <a:t>不区分大小写，尽量大小写一致</a:t>
            </a:r>
            <a:endParaRPr lang="en-US" altLang="zh-CN"/>
          </a:p>
          <a:p>
            <a:pPr eaLnBrk="1" hangingPunct="1">
              <a:lnSpc>
                <a:spcPct val="90000"/>
              </a:lnSpc>
            </a:pPr>
            <a:r>
              <a:rPr lang="zh-CN" altLang="en-US"/>
              <a:t>注释：</a:t>
            </a:r>
            <a:r>
              <a:rPr lang="en-US" altLang="zh-CN"/>
              <a:t>&lt;!--value --&gt;</a:t>
            </a:r>
            <a:endParaRPr lang="zh-CN" altLang="zh-CN" sz="24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标题 1">
            <a:extLst>
              <a:ext uri="{FF2B5EF4-FFF2-40B4-BE49-F238E27FC236}">
                <a16:creationId xmlns:a16="http://schemas.microsoft.com/office/drawing/2014/main" id="{D3E4ACF2-B4FA-407B-AC43-B356BAE9511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zh-CN"/>
              <a:t>设置表格的背景</a:t>
            </a:r>
            <a:r>
              <a:rPr lang="zh-CN" altLang="zh-CN">
                <a:latin typeface="Arial" panose="020B0604020202020204" pitchFamily="34" charset="0"/>
              </a:rPr>
              <a:t>——</a:t>
            </a:r>
            <a:r>
              <a:rPr lang="zh-CN" altLang="zh-CN"/>
              <a:t>bgcolor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87022E-545B-46C9-B60D-F43C718FFD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indent="0">
              <a:buNone/>
              <a:defRPr/>
            </a:pPr>
            <a:r>
              <a:rPr lang="zh-CN" altLang="en-US" dirty="0"/>
              <a:t>基本语法</a:t>
            </a:r>
            <a:endParaRPr lang="en-US" altLang="zh-CN" dirty="0"/>
          </a:p>
          <a:p>
            <a:pPr indent="0">
              <a:buNone/>
              <a:defRPr/>
            </a:pPr>
            <a:r>
              <a:rPr lang="zh-CN" altLang="en-US" sz="2000" dirty="0"/>
              <a:t>&lt;table bgcolor=””&gt;</a:t>
            </a:r>
          </a:p>
          <a:p>
            <a:pPr indent="0">
              <a:buNone/>
              <a:defRPr/>
            </a:pPr>
            <a:r>
              <a:rPr lang="zh-CN" altLang="en-US" sz="2000" dirty="0"/>
              <a:t>  &lt;tr&gt;</a:t>
            </a:r>
          </a:p>
          <a:p>
            <a:pPr indent="0">
              <a:buNone/>
              <a:defRPr/>
            </a:pPr>
            <a:r>
              <a:rPr lang="zh-CN" altLang="en-US" sz="2000" dirty="0"/>
              <a:t>   &lt;td&gt;&lt;/td&gt;</a:t>
            </a:r>
          </a:p>
          <a:p>
            <a:pPr indent="0">
              <a:buNone/>
              <a:defRPr/>
            </a:pPr>
            <a:r>
              <a:rPr lang="zh-CN" altLang="en-US" sz="2000" dirty="0"/>
              <a:t>  &lt;/tr&gt;</a:t>
            </a:r>
          </a:p>
          <a:p>
            <a:pPr indent="0">
              <a:buNone/>
              <a:defRPr/>
            </a:pPr>
            <a:r>
              <a:rPr lang="zh-CN" altLang="en-US" sz="2000" dirty="0"/>
              <a:t>&lt;/table&gt;</a:t>
            </a:r>
          </a:p>
          <a:p>
            <a:pPr>
              <a:defRPr/>
            </a:pPr>
            <a:endParaRPr lang="zh-CN" altLang="en-US" dirty="0"/>
          </a:p>
        </p:txBody>
      </p:sp>
      <p:sp>
        <p:nvSpPr>
          <p:cNvPr id="4" name="内容占位符 5">
            <a:extLst>
              <a:ext uri="{FF2B5EF4-FFF2-40B4-BE49-F238E27FC236}">
                <a16:creationId xmlns:a16="http://schemas.microsoft.com/office/drawing/2014/main" id="{5DF862F7-A21B-416F-A8C6-BBBDBFD86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738" y="2028826"/>
            <a:ext cx="4608512" cy="236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>
              <a:spcBef>
                <a:spcPct val="20000"/>
              </a:spcBef>
              <a:defRPr/>
            </a:pPr>
            <a:r>
              <a:rPr lang="zh-CN" altLang="en-US" sz="2000" dirty="0"/>
              <a:t>在HTML文件中，通过设置bgcolor的属性值就可以设置表格的颜色。bgcolor的属性值可以是十六进制数或者英文。</a:t>
            </a:r>
          </a:p>
          <a:p>
            <a:pPr marL="342900">
              <a:lnSpc>
                <a:spcPct val="150000"/>
              </a:lnSpc>
              <a:spcBef>
                <a:spcPct val="20000"/>
              </a:spcBef>
              <a:defRPr/>
            </a:pPr>
            <a:endParaRPr lang="zh-CN" altLang="en-US" dirty="0">
              <a:ea typeface="宋体" charset="-122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3" name="内容占位符 6" descr="34.jpg">
            <a:extLst>
              <a:ext uri="{FF2B5EF4-FFF2-40B4-BE49-F238E27FC236}">
                <a16:creationId xmlns:a16="http://schemas.microsoft.com/office/drawing/2014/main" id="{C3538CED-2CF7-46CA-94FC-ADEC3C12E4E6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99076" y="800732"/>
            <a:ext cx="7974012" cy="4294187"/>
          </a:xfrm>
          <a:noFill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7" name="内容占位符 7" descr="35.jpg">
            <a:extLst>
              <a:ext uri="{FF2B5EF4-FFF2-40B4-BE49-F238E27FC236}">
                <a16:creationId xmlns:a16="http://schemas.microsoft.com/office/drawing/2014/main" id="{979F359D-1E49-46CD-880F-90F5605EF9A3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2559" y="711123"/>
            <a:ext cx="6013450" cy="4492625"/>
          </a:xfrm>
          <a:noFill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>
            <a:extLst>
              <a:ext uri="{FF2B5EF4-FFF2-40B4-BE49-F238E27FC236}">
                <a16:creationId xmlns:a16="http://schemas.microsoft.com/office/drawing/2014/main" id="{D8F7C2FF-2F17-4954-8DF1-EE53F90B2F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zh-CN"/>
              <a:t>设置表格行与单元格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A86D1E-3746-4729-AB2C-126955561FE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indent="0">
              <a:buNone/>
              <a:defRPr/>
            </a:pPr>
            <a:r>
              <a:rPr lang="zh-CN" altLang="zh-CN" dirty="0"/>
              <a:t>1  调整行内容水平对齐——align</a:t>
            </a:r>
          </a:p>
          <a:p>
            <a:pPr indent="0">
              <a:buNone/>
              <a:defRPr/>
            </a:pPr>
            <a:r>
              <a:rPr lang="zh-CN" altLang="zh-CN" dirty="0"/>
              <a:t>2  调整行内容垂直对齐——valign</a:t>
            </a:r>
          </a:p>
          <a:p>
            <a:pPr indent="0">
              <a:buNone/>
              <a:defRPr/>
            </a:pPr>
            <a:r>
              <a:rPr lang="zh-CN" altLang="zh-CN" dirty="0"/>
              <a:t>3  设置跨行——rowspan</a:t>
            </a:r>
          </a:p>
          <a:p>
            <a:pPr indent="0">
              <a:buNone/>
              <a:defRPr/>
            </a:pPr>
            <a:r>
              <a:rPr lang="zh-CN" altLang="zh-CN" dirty="0"/>
              <a:t>4  设置跨列——colspan</a:t>
            </a:r>
          </a:p>
          <a:p>
            <a:pPr indent="0">
              <a:buNone/>
              <a:defRPr/>
            </a:pPr>
            <a:r>
              <a:rPr lang="zh-CN" altLang="zh-CN" dirty="0"/>
              <a:t>5  设置单元格间距——cellspacing</a:t>
            </a:r>
          </a:p>
          <a:p>
            <a:pPr indent="0">
              <a:buNone/>
              <a:defRPr/>
            </a:pPr>
            <a:r>
              <a:rPr lang="zh-CN" altLang="zh-CN" dirty="0"/>
              <a:t>6  设置单元格边距——cellpadding</a:t>
            </a:r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标题 1">
            <a:extLst>
              <a:ext uri="{FF2B5EF4-FFF2-40B4-BE49-F238E27FC236}">
                <a16:creationId xmlns:a16="http://schemas.microsoft.com/office/drawing/2014/main" id="{3EF88468-30B6-4DE7-8242-7CB80A31F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113" y="1196975"/>
            <a:ext cx="68707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>
                <a:solidFill>
                  <a:schemeClr val="tx2"/>
                </a:solidFill>
              </a:rPr>
              <a:t>调整行内容水平对齐</a:t>
            </a:r>
            <a:r>
              <a:rPr lang="zh-CN" altLang="zh-CN" sz="2800">
                <a:solidFill>
                  <a:schemeClr val="tx2"/>
                </a:solidFill>
                <a:latin typeface="Arial" panose="020B0604020202020204" pitchFamily="34" charset="0"/>
              </a:rPr>
              <a:t>——</a:t>
            </a:r>
            <a:r>
              <a:rPr lang="zh-CN" altLang="zh-CN" sz="2800">
                <a:solidFill>
                  <a:schemeClr val="tx2"/>
                </a:solidFill>
              </a:rPr>
              <a:t>align</a:t>
            </a:r>
            <a:br>
              <a:rPr lang="zh-CN" altLang="zh-CN">
                <a:solidFill>
                  <a:schemeClr val="tx2"/>
                </a:solidFill>
              </a:rPr>
            </a:br>
            <a:endParaRPr lang="zh-CN" altLang="zh-CN">
              <a:solidFill>
                <a:schemeClr val="tx2"/>
              </a:solidFill>
            </a:endParaRPr>
          </a:p>
        </p:txBody>
      </p:sp>
      <p:sp>
        <p:nvSpPr>
          <p:cNvPr id="95235" name="内容占位符 5">
            <a:extLst>
              <a:ext uri="{FF2B5EF4-FFF2-40B4-BE49-F238E27FC236}">
                <a16:creationId xmlns:a16="http://schemas.microsoft.com/office/drawing/2014/main" id="{12975026-D954-465A-B997-8760B8360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6039" y="2122488"/>
            <a:ext cx="2663825" cy="316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lang="zh-CN" altLang="en-US" sz="2000">
                <a:latin typeface="Arial" panose="020B0604020202020204" pitchFamily="34" charset="0"/>
              </a:rPr>
              <a:t>基本语法</a:t>
            </a:r>
            <a:endParaRPr lang="en-US" altLang="zh-CN" sz="2000">
              <a:latin typeface="Arial" panose="020B060402020202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lang="zh-CN" altLang="en-US" sz="2000">
                <a:latin typeface="Arial" panose="020B0604020202020204" pitchFamily="34" charset="0"/>
              </a:rPr>
              <a:t>&lt;table&gt;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lang="zh-CN" altLang="en-US" sz="2000">
                <a:latin typeface="Arial" panose="020B0604020202020204" pitchFamily="34" charset="0"/>
              </a:rPr>
              <a:t>&lt;tr align=””&gt;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lang="zh-CN" altLang="en-US" sz="2000">
                <a:latin typeface="Arial" panose="020B0604020202020204" pitchFamily="34" charset="0"/>
              </a:rPr>
              <a:t>  &lt;/tr&gt;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lang="zh-CN" altLang="en-US" sz="2000">
                <a:latin typeface="Arial" panose="020B0604020202020204" pitchFamily="34" charset="0"/>
              </a:rPr>
              <a:t>  &lt;tr&gt;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lang="zh-CN" altLang="en-US" sz="2000">
                <a:latin typeface="Arial" panose="020B0604020202020204" pitchFamily="34" charset="0"/>
              </a:rPr>
              <a:t>  &lt;td&gt;&lt;/td&gt;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lang="zh-CN" altLang="en-US" sz="2000">
                <a:latin typeface="Arial" panose="020B0604020202020204" pitchFamily="34" charset="0"/>
              </a:rPr>
              <a:t>  &lt;/tr&gt;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lang="zh-CN" altLang="en-US" sz="2000">
                <a:latin typeface="Arial" panose="020B0604020202020204" pitchFamily="34" charset="0"/>
              </a:rPr>
              <a:t>&lt;/table&gt;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0000"/>
            </a:pPr>
            <a:endParaRPr lang="zh-CN" altLang="en-US" sz="2000">
              <a:latin typeface="Arial" panose="020B0604020202020204" pitchFamily="34" charset="0"/>
            </a:endParaRPr>
          </a:p>
        </p:txBody>
      </p:sp>
      <p:sp>
        <p:nvSpPr>
          <p:cNvPr id="95236" name="内容占位符 5">
            <a:extLst>
              <a:ext uri="{FF2B5EF4-FFF2-40B4-BE49-F238E27FC236}">
                <a16:creationId xmlns:a16="http://schemas.microsoft.com/office/drawing/2014/main" id="{7D84D535-26CF-4578-ABFC-67789FE17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0" y="2124075"/>
            <a:ext cx="5111750" cy="281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000">
                <a:latin typeface="宋体" panose="02010600030101010101" pitchFamily="2" charset="-122"/>
              </a:rPr>
              <a:t>在HTML文件中，设置行内容水平对齐方式常用的有：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2000">
                <a:latin typeface="宋体" panose="02010600030101010101" pitchFamily="2" charset="-122"/>
                <a:sym typeface="Wingdings" panose="05000000000000000000" pitchFamily="2" charset="2"/>
              </a:rPr>
              <a:t></a:t>
            </a:r>
            <a:r>
              <a:rPr lang="zh-CN" altLang="en-US" sz="2000">
                <a:latin typeface="宋体" panose="02010600030101010101" pitchFamily="2" charset="-122"/>
              </a:rPr>
              <a:t>  Left设置内容左对齐；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2000">
                <a:latin typeface="宋体" panose="02010600030101010101" pitchFamily="2" charset="-122"/>
                <a:sym typeface="Wingdings" panose="05000000000000000000" pitchFamily="2" charset="2"/>
              </a:rPr>
              <a:t></a:t>
            </a:r>
            <a:r>
              <a:rPr lang="zh-CN" altLang="en-US" sz="2000">
                <a:latin typeface="宋体" panose="02010600030101010101" pitchFamily="2" charset="-122"/>
              </a:rPr>
              <a:t>  Right设置内容右对齐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2000">
                <a:latin typeface="宋体" panose="02010600030101010101" pitchFamily="2" charset="-122"/>
                <a:sym typeface="Wingdings" panose="05000000000000000000" pitchFamily="2" charset="2"/>
              </a:rPr>
              <a:t></a:t>
            </a:r>
            <a:r>
              <a:rPr lang="zh-CN" altLang="en-US" sz="2000">
                <a:latin typeface="宋体" panose="02010600030101010101" pitchFamily="2" charset="-122"/>
              </a:rPr>
              <a:t>  Center设置内容居中对齐。</a:t>
            </a:r>
          </a:p>
          <a:p>
            <a:pPr eaLnBrk="1" hangingPunct="1">
              <a:spcBef>
                <a:spcPct val="20000"/>
              </a:spcBef>
            </a:pPr>
            <a:endParaRPr lang="zh-CN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9" name="内容占位符 6" descr="37.jpg">
            <a:extLst>
              <a:ext uri="{FF2B5EF4-FFF2-40B4-BE49-F238E27FC236}">
                <a16:creationId xmlns:a16="http://schemas.microsoft.com/office/drawing/2014/main" id="{8A0E2F6C-80AE-466C-A3A6-B6D94DBBFBA7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56282" y="502098"/>
            <a:ext cx="7696200" cy="5043487"/>
          </a:xfrm>
          <a:noFill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3" name="内容占位符 7" descr="38.jpg">
            <a:extLst>
              <a:ext uri="{FF2B5EF4-FFF2-40B4-BE49-F238E27FC236}">
                <a16:creationId xmlns:a16="http://schemas.microsoft.com/office/drawing/2014/main" id="{C0A94914-160D-4FB2-B2DB-E8E5D71A9AA1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5333" y="561821"/>
            <a:ext cx="6264275" cy="4795838"/>
          </a:xfrm>
          <a:noFill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内容占位符 5">
            <a:extLst>
              <a:ext uri="{FF2B5EF4-FFF2-40B4-BE49-F238E27FC236}">
                <a16:creationId xmlns:a16="http://schemas.microsoft.com/office/drawing/2014/main" id="{F32BB5D1-BE86-46F7-B072-45CD7DE78128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807867" y="1323313"/>
            <a:ext cx="3203575" cy="3162300"/>
          </a:xfrm>
        </p:spPr>
        <p:txBody>
          <a:bodyPr>
            <a:normAutofit lnSpcReduction="10000"/>
          </a:bodyPr>
          <a:lstStyle/>
          <a:p>
            <a:pPr indent="0">
              <a:buNone/>
            </a:pPr>
            <a:r>
              <a:rPr lang="zh-CN" altLang="en-US" sz="2000" dirty="0"/>
              <a:t>基本语法</a:t>
            </a:r>
            <a:endParaRPr lang="en-US" altLang="zh-CN" sz="2000" dirty="0"/>
          </a:p>
          <a:p>
            <a:pPr indent="0">
              <a:buNone/>
            </a:pPr>
            <a:r>
              <a:rPr lang="zh-CN" altLang="en-US" sz="2000" dirty="0"/>
              <a:t>&lt;table&gt;</a:t>
            </a:r>
          </a:p>
          <a:p>
            <a:pPr indent="0">
              <a:buNone/>
            </a:pPr>
            <a:r>
              <a:rPr lang="zh-CN" altLang="en-US" sz="2000" dirty="0"/>
              <a:t>&lt;tr valign=””&gt;</a:t>
            </a:r>
          </a:p>
          <a:p>
            <a:pPr indent="0">
              <a:buNone/>
            </a:pPr>
            <a:r>
              <a:rPr lang="zh-CN" altLang="en-US" sz="2000" dirty="0"/>
              <a:t>  &lt;/tr&gt;</a:t>
            </a:r>
          </a:p>
          <a:p>
            <a:pPr indent="0">
              <a:buNone/>
            </a:pPr>
            <a:r>
              <a:rPr lang="zh-CN" altLang="en-US" sz="2000" dirty="0"/>
              <a:t>  &lt;tr&gt;</a:t>
            </a:r>
          </a:p>
          <a:p>
            <a:pPr indent="0">
              <a:buNone/>
            </a:pPr>
            <a:r>
              <a:rPr lang="zh-CN" altLang="en-US" sz="2000" dirty="0"/>
              <a:t>   &lt;td&gt;&lt;/td&gt;</a:t>
            </a:r>
          </a:p>
          <a:p>
            <a:pPr indent="0">
              <a:buNone/>
            </a:pPr>
            <a:r>
              <a:rPr lang="zh-CN" altLang="en-US" sz="2000" dirty="0"/>
              <a:t>  &lt;/tr&gt;</a:t>
            </a:r>
          </a:p>
          <a:p>
            <a:pPr indent="0">
              <a:buNone/>
            </a:pPr>
            <a:r>
              <a:rPr lang="zh-CN" altLang="en-US" sz="2000" dirty="0"/>
              <a:t>&lt;/table&gt;</a:t>
            </a:r>
          </a:p>
          <a:p>
            <a:pPr indent="0">
              <a:buNone/>
            </a:pPr>
            <a:endParaRPr lang="zh-CN" altLang="en-US" sz="2400" dirty="0"/>
          </a:p>
        </p:txBody>
      </p:sp>
      <p:sp>
        <p:nvSpPr>
          <p:cNvPr id="98308" name="内容占位符 5">
            <a:extLst>
              <a:ext uri="{FF2B5EF4-FFF2-40B4-BE49-F238E27FC236}">
                <a16:creationId xmlns:a16="http://schemas.microsoft.com/office/drawing/2014/main" id="{C3939ADF-492D-40FD-9976-181819D4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307" y="1323313"/>
            <a:ext cx="4752975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000" dirty="0">
                <a:latin typeface="宋体" panose="02010600030101010101" pitchFamily="2" charset="-122"/>
              </a:rPr>
              <a:t>在HTML文件中，常用的4种对齐方式有：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2000" dirty="0">
                <a:latin typeface="宋体" panose="02010600030101010101" pitchFamily="2" charset="-122"/>
                <a:sym typeface="Wingdings" panose="05000000000000000000" pitchFamily="2" charset="2"/>
              </a:rPr>
              <a:t></a:t>
            </a:r>
            <a:r>
              <a:rPr lang="zh-CN" altLang="en-US" sz="2000" dirty="0">
                <a:latin typeface="宋体" panose="02010600030101010101" pitchFamily="2" charset="-122"/>
              </a:rPr>
              <a:t>  top内容顶端对齐；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2000" dirty="0">
                <a:latin typeface="宋体" panose="02010600030101010101" pitchFamily="2" charset="-122"/>
                <a:sym typeface="Wingdings" panose="05000000000000000000" pitchFamily="2" charset="2"/>
              </a:rPr>
              <a:t></a:t>
            </a:r>
            <a:r>
              <a:rPr lang="zh-CN" altLang="en-US" sz="2000" dirty="0">
                <a:latin typeface="宋体" panose="02010600030101010101" pitchFamily="2" charset="-122"/>
              </a:rPr>
              <a:t>  middle内容居中对齐；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2000" dirty="0">
                <a:latin typeface="宋体" panose="02010600030101010101" pitchFamily="2" charset="-122"/>
                <a:sym typeface="Wingdings" panose="05000000000000000000" pitchFamily="2" charset="2"/>
              </a:rPr>
              <a:t></a:t>
            </a:r>
            <a:r>
              <a:rPr lang="zh-CN" altLang="en-US" sz="2000" dirty="0">
                <a:latin typeface="宋体" panose="02010600030101010101" pitchFamily="2" charset="-122"/>
              </a:rPr>
              <a:t>  bottom内容底端对齐；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2000" dirty="0">
                <a:latin typeface="宋体" panose="02010600030101010101" pitchFamily="2" charset="-122"/>
                <a:sym typeface="Wingdings" panose="05000000000000000000" pitchFamily="2" charset="2"/>
              </a:rPr>
              <a:t></a:t>
            </a:r>
            <a:r>
              <a:rPr lang="zh-CN" altLang="en-US" sz="2000" dirty="0">
                <a:latin typeface="宋体" panose="02010600030101010101" pitchFamily="2" charset="-122"/>
              </a:rPr>
              <a:t>  baseline内容基线对齐</a:t>
            </a:r>
            <a:r>
              <a:rPr lang="zh-CN" altLang="en-US" sz="2000" dirty="0"/>
              <a:t>。</a:t>
            </a:r>
          </a:p>
          <a:p>
            <a:pPr eaLnBrk="1" hangingPunct="1">
              <a:spcBef>
                <a:spcPct val="20000"/>
              </a:spcBef>
            </a:pPr>
            <a:endParaRPr lang="zh-CN" altLang="en-US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1" name="内容占位符 6" descr="40.jpg">
            <a:extLst>
              <a:ext uri="{FF2B5EF4-FFF2-40B4-BE49-F238E27FC236}">
                <a16:creationId xmlns:a16="http://schemas.microsoft.com/office/drawing/2014/main" id="{3CDFA4B6-D153-4C78-90E6-9DCCF52A088E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59744" y="697406"/>
            <a:ext cx="5246687" cy="4791075"/>
          </a:xfrm>
          <a:noFill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5" name="内容占位符 7" descr="41.jpg">
            <a:extLst>
              <a:ext uri="{FF2B5EF4-FFF2-40B4-BE49-F238E27FC236}">
                <a16:creationId xmlns:a16="http://schemas.microsoft.com/office/drawing/2014/main" id="{85F31E75-201B-4317-BF96-65089D9F576E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9800" y="601755"/>
            <a:ext cx="7772400" cy="4533900"/>
          </a:xfr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1200" b="1" dirty="0" smtClean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4187</TotalTime>
  <Words>8505</Words>
  <Application>Microsoft Office PowerPoint</Application>
  <PresentationFormat>宽屏</PresentationFormat>
  <Paragraphs>986</Paragraphs>
  <Slides>184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184</vt:i4>
      </vt:variant>
    </vt:vector>
  </HeadingPairs>
  <TitlesOfParts>
    <vt:vector size="198" baseType="lpstr">
      <vt:lpstr>&amp;quot</vt:lpstr>
      <vt:lpstr>Open Sans Light</vt:lpstr>
      <vt:lpstr>Source Code Pro</vt:lpstr>
      <vt:lpstr>等线</vt:lpstr>
      <vt:lpstr>宋体</vt:lpstr>
      <vt:lpstr>Arial</vt:lpstr>
      <vt:lpstr>Calibri</vt:lpstr>
      <vt:lpstr>Calibri Light</vt:lpstr>
      <vt:lpstr>Comic Sans MS</vt:lpstr>
      <vt:lpstr>Segoe UI Semilight</vt:lpstr>
      <vt:lpstr>tahoma</vt:lpstr>
      <vt:lpstr>Times New Roman</vt:lpstr>
      <vt:lpstr>Wingdings</vt:lpstr>
      <vt:lpstr>Office Theme</vt:lpstr>
      <vt:lpstr>PowerPoint 演示文稿</vt:lpstr>
      <vt:lpstr>PowerPoint 演示文稿</vt:lpstr>
      <vt:lpstr>什么是HTML语言</vt:lpstr>
      <vt:lpstr>HTML 标签</vt:lpstr>
      <vt:lpstr>Web页面</vt:lpstr>
      <vt:lpstr>Web页面-URL</vt:lpstr>
      <vt:lpstr>HTML简介- HTML文档的编写方法</vt:lpstr>
      <vt:lpstr>HTML简介-网页文件命名</vt:lpstr>
      <vt:lpstr>HTML编码规范</vt:lpstr>
      <vt:lpstr>HTML 结构</vt:lpstr>
      <vt:lpstr>HTML 元素</vt:lpstr>
      <vt:lpstr>HTML 元素</vt:lpstr>
      <vt:lpstr>空元素</vt:lpstr>
      <vt:lpstr>HTML 属性</vt:lpstr>
      <vt:lpstr>HTML 属性</vt:lpstr>
      <vt:lpstr>HTML &lt;head&gt;</vt:lpstr>
      <vt:lpstr>HTML &lt;head&gt;</vt:lpstr>
      <vt:lpstr>HTML &lt;head&gt;</vt:lpstr>
      <vt:lpstr>PowerPoint 演示文稿</vt:lpstr>
      <vt:lpstr>PowerPoint 演示文稿</vt:lpstr>
      <vt:lpstr>PowerPoint 演示文稿</vt:lpstr>
      <vt:lpstr>HTML &lt;head&gt;</vt:lpstr>
      <vt:lpstr>HTML &lt;head&gt;</vt:lpstr>
      <vt:lpstr>HTML &lt;head&gt;</vt:lpstr>
      <vt:lpstr>PowerPoint 演示文稿</vt:lpstr>
      <vt:lpstr>PowerPoint 演示文稿</vt:lpstr>
      <vt:lpstr>练习</vt:lpstr>
      <vt:lpstr>PowerPoint 演示文稿</vt:lpstr>
      <vt:lpstr>HTML &lt;head&gt;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HTML 标题</vt:lpstr>
      <vt:lpstr>HTML 段落</vt:lpstr>
      <vt:lpstr>HTML 文本格式化</vt:lpstr>
      <vt:lpstr>HTML "计算机输出" 标签</vt:lpstr>
      <vt:lpstr>HTML 引文, 引用, 及标签定义</vt:lpstr>
      <vt:lpstr>HTML 水平线</vt:lpstr>
      <vt:lpstr>HTML 链接</vt:lpstr>
      <vt:lpstr>HTML 链接</vt:lpstr>
      <vt:lpstr>HTML 链接</vt:lpstr>
      <vt:lpstr>设置绝对路径</vt:lpstr>
      <vt:lpstr>设置相对路径</vt:lpstr>
      <vt:lpstr>设置根路径</vt:lpstr>
      <vt:lpstr>HTML链接-锚点</vt:lpstr>
      <vt:lpstr>HTML 样式- CSS</vt:lpstr>
      <vt:lpstr>HTML 样式- CSS</vt:lpstr>
      <vt:lpstr>HTML 样式- CSS</vt:lpstr>
      <vt:lpstr>HTML 样式- CSS</vt:lpstr>
      <vt:lpstr>HTML 样式- CSS</vt:lpstr>
      <vt:lpstr>HTML 样式- CSS</vt:lpstr>
      <vt:lpstr>HTML 样式- CSS</vt:lpstr>
      <vt:lpstr>PowerPoint 演示文稿</vt:lpstr>
      <vt:lpstr>PowerPoint 演示文稿</vt:lpstr>
      <vt:lpstr>HTML 图像</vt:lpstr>
      <vt:lpstr>设置图像映射</vt:lpstr>
      <vt:lpstr>PowerPoint 演示文稿</vt:lpstr>
      <vt:lpstr>PowerPoint 演示文稿</vt:lpstr>
      <vt:lpstr>设置图像映射</vt:lpstr>
      <vt:lpstr>HTML 表格</vt:lpstr>
      <vt:lpstr>HTML 表格 - table</vt:lpstr>
      <vt:lpstr>HTML 表格 - table</vt:lpstr>
      <vt:lpstr>HTML 表格 - table</vt:lpstr>
      <vt:lpstr>HTML 表格</vt:lpstr>
      <vt:lpstr>HTML 表格-tr</vt:lpstr>
      <vt:lpstr>HTML 表格-td</vt:lpstr>
      <vt:lpstr>HTML 表格-td</vt:lpstr>
      <vt:lpstr>HTML 表格-td</vt:lpstr>
      <vt:lpstr>HTML 表格-td</vt:lpstr>
      <vt:lpstr>设置划分结构表格&lt;thead&gt;、&lt;tbody&gt;和&lt;tfoot&gt;</vt:lpstr>
      <vt:lpstr>PowerPoint 演示文稿</vt:lpstr>
      <vt:lpstr>PowerPoint 演示文稿</vt:lpstr>
      <vt:lpstr>网页效果 </vt:lpstr>
      <vt:lpstr>设置表格标记属性</vt:lpstr>
      <vt:lpstr>设置表格的宽度和高度——width和height</vt:lpstr>
      <vt:lpstr>PowerPoint 演示文稿</vt:lpstr>
      <vt:lpstr>PowerPoint 演示文稿</vt:lpstr>
      <vt:lpstr>设置表格的边框属性——border</vt:lpstr>
      <vt:lpstr>设置表格的边框属性——border</vt:lpstr>
      <vt:lpstr>PowerPoint 演示文稿</vt:lpstr>
      <vt:lpstr>PowerPoint 演示文稿</vt:lpstr>
      <vt:lpstr>设置边框的样式——frame、rules</vt:lpstr>
      <vt:lpstr>设置边框的样式——frame、rules</vt:lpstr>
      <vt:lpstr>设置边框的样式——frame、rules</vt:lpstr>
      <vt:lpstr>PowerPoint 演示文稿</vt:lpstr>
      <vt:lpstr>PowerPoint 演示文稿</vt:lpstr>
      <vt:lpstr>设置表格的背景——bgcolor</vt:lpstr>
      <vt:lpstr>PowerPoint 演示文稿</vt:lpstr>
      <vt:lpstr>PowerPoint 演示文稿</vt:lpstr>
      <vt:lpstr>设置表格行与单元格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表格嵌套</vt:lpstr>
      <vt:lpstr>表格嵌套</vt:lpstr>
      <vt:lpstr>PowerPoint 演示文稿</vt:lpstr>
      <vt:lpstr>PowerPoint 演示文稿</vt:lpstr>
      <vt:lpstr>PowerPoint 演示文稿</vt:lpstr>
      <vt:lpstr>HTML 列表</vt:lpstr>
      <vt:lpstr>HTML 列表</vt:lpstr>
      <vt:lpstr>PowerPoint 演示文稿</vt:lpstr>
      <vt:lpstr>HTML 列表</vt:lpstr>
      <vt:lpstr>PowerPoint 演示文稿</vt:lpstr>
      <vt:lpstr>HTML &lt;div&gt; 和&lt;span&gt;</vt:lpstr>
      <vt:lpstr>HTML &lt;div&gt;</vt:lpstr>
      <vt:lpstr>HTML &lt;span&gt;</vt:lpstr>
      <vt:lpstr>HTML 布局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HTML "计算机输出" 标签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Tarzan The CLPS</dc:creator>
  <cp:lastModifiedBy>hubery m</cp:lastModifiedBy>
  <cp:revision>323</cp:revision>
  <cp:lastPrinted>2019-12-24T09:18:20Z</cp:lastPrinted>
  <dcterms:created xsi:type="dcterms:W3CDTF">2019-11-22T10:04:02Z</dcterms:created>
  <dcterms:modified xsi:type="dcterms:W3CDTF">2020-08-19T01:39:00Z</dcterms:modified>
</cp:coreProperties>
</file>